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97bea67cb9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97bea67cb9_2_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9b3d13e1d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9b3d13e1dc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9b3d13e1d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9b3d13e1dc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97bea67cb9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97bea67cb9_2_1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97bea67cb9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97bea67cb9_2_2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7bea67cb9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97bea67cb9_2_2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97bea67cb9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97bea67cb9_2_1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97bea67cb9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97bea67cb9_2_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9a3b7e0a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9a3b7e0afa_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7bea67cb9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97bea67cb9_2_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97e16b615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97e16b615a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97e16b615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97e16b615a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9cf8924f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9cf8924f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9a95230bd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9a95230bd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97e16b615a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97e16b615a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9b3d13e1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9b3d13e1d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txBox="1"/>
          <p:nvPr>
            <p:ph type="ctrTitle"/>
          </p:nvPr>
        </p:nvSpPr>
        <p:spPr>
          <a:xfrm>
            <a:off x="459486" y="418337"/>
            <a:ext cx="8227314" cy="2348105"/>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4100"/>
              <a:buFont typeface="Arial"/>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459486" y="2926655"/>
            <a:ext cx="8227314" cy="1680397"/>
          </a:xfrm>
          <a:prstGeom prst="rect">
            <a:avLst/>
          </a:prstGeom>
          <a:noFill/>
          <a:ln>
            <a:noFill/>
          </a:ln>
        </p:spPr>
        <p:txBody>
          <a:bodyPr anchorCtr="0" anchor="t" bIns="34275" lIns="68575" spcFirstLastPara="1" rIns="68575" wrap="square" tIns="34275">
            <a:normAutofit/>
          </a:bodyPr>
          <a:lstStyle>
            <a:lvl1pPr lvl="0" algn="l">
              <a:lnSpc>
                <a:spcPct val="110000"/>
              </a:lnSpc>
              <a:spcBef>
                <a:spcPts val="800"/>
              </a:spcBef>
              <a:spcAft>
                <a:spcPts val="0"/>
              </a:spcAft>
              <a:buSzPts val="1500"/>
              <a:buNone/>
              <a:defRPr sz="1500"/>
            </a:lvl1pPr>
            <a:lvl2pPr lvl="1" algn="ctr">
              <a:lnSpc>
                <a:spcPct val="110000"/>
              </a:lnSpc>
              <a:spcBef>
                <a:spcPts val="400"/>
              </a:spcBef>
              <a:spcAft>
                <a:spcPts val="0"/>
              </a:spcAft>
              <a:buSzPts val="1500"/>
              <a:buNone/>
              <a:defRPr sz="1500"/>
            </a:lvl2pPr>
            <a:lvl3pPr lvl="2" algn="ctr">
              <a:lnSpc>
                <a:spcPct val="110000"/>
              </a:lnSpc>
              <a:spcBef>
                <a:spcPts val="400"/>
              </a:spcBef>
              <a:spcAft>
                <a:spcPts val="0"/>
              </a:spcAft>
              <a:buSzPts val="1400"/>
              <a:buNone/>
              <a:defRPr sz="1400"/>
            </a:lvl3pPr>
            <a:lvl4pPr lvl="3" algn="ctr">
              <a:lnSpc>
                <a:spcPct val="110000"/>
              </a:lnSpc>
              <a:spcBef>
                <a:spcPts val="400"/>
              </a:spcBef>
              <a:spcAft>
                <a:spcPts val="0"/>
              </a:spcAft>
              <a:buSzPts val="1200"/>
              <a:buNone/>
              <a:defRPr sz="1200"/>
            </a:lvl4pPr>
            <a:lvl5pPr lvl="4" algn="ctr">
              <a:lnSpc>
                <a:spcPct val="11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 name="Google Shape;61;p14"/>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5"/>
          <p:cNvSpPr txBox="1"/>
          <p:nvPr>
            <p:ph type="title"/>
          </p:nvPr>
        </p:nvSpPr>
        <p:spPr>
          <a:xfrm>
            <a:off x="459486" y="418338"/>
            <a:ext cx="8227314" cy="2359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4100"/>
              <a:buFont typeface="Arial"/>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459486" y="2926655"/>
            <a:ext cx="8227314" cy="1640582"/>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500"/>
              <a:buNone/>
              <a:defRPr sz="1500">
                <a:solidFill>
                  <a:schemeClr val="dk1"/>
                </a:solidFill>
              </a:defRPr>
            </a:lvl1pPr>
            <a:lvl2pPr indent="-228600" lvl="1" marL="914400" algn="l">
              <a:lnSpc>
                <a:spcPct val="110000"/>
              </a:lnSpc>
              <a:spcBef>
                <a:spcPts val="400"/>
              </a:spcBef>
              <a:spcAft>
                <a:spcPts val="0"/>
              </a:spcAft>
              <a:buSzPts val="1500"/>
              <a:buNone/>
              <a:defRPr sz="1500">
                <a:solidFill>
                  <a:srgbClr val="888888"/>
                </a:solidFill>
              </a:defRPr>
            </a:lvl2pPr>
            <a:lvl3pPr indent="-228600" lvl="2" marL="1371600" algn="l">
              <a:lnSpc>
                <a:spcPct val="110000"/>
              </a:lnSpc>
              <a:spcBef>
                <a:spcPts val="400"/>
              </a:spcBef>
              <a:spcAft>
                <a:spcPts val="0"/>
              </a:spcAft>
              <a:buSzPts val="1400"/>
              <a:buNone/>
              <a:defRPr sz="1400">
                <a:solidFill>
                  <a:srgbClr val="888888"/>
                </a:solidFill>
              </a:defRPr>
            </a:lvl3pPr>
            <a:lvl4pPr indent="-228600" lvl="3" marL="1828800" algn="l">
              <a:lnSpc>
                <a:spcPct val="110000"/>
              </a:lnSpc>
              <a:spcBef>
                <a:spcPts val="400"/>
              </a:spcBef>
              <a:spcAft>
                <a:spcPts val="0"/>
              </a:spcAft>
              <a:buSzPts val="1200"/>
              <a:buNone/>
              <a:defRPr sz="1200">
                <a:solidFill>
                  <a:srgbClr val="888888"/>
                </a:solidFill>
              </a:defRPr>
            </a:lvl4pPr>
            <a:lvl5pPr indent="-228600" lvl="4" marL="2286000" algn="l">
              <a:lnSpc>
                <a:spcPct val="11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67" name="Google Shape;67;p15"/>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6"/>
          <p:cNvSpPr txBox="1"/>
          <p:nvPr>
            <p:ph type="title"/>
          </p:nvPr>
        </p:nvSpPr>
        <p:spPr>
          <a:xfrm>
            <a:off x="457200" y="418338"/>
            <a:ext cx="8229600" cy="994172"/>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 type="body"/>
          </p:nvPr>
        </p:nvSpPr>
        <p:spPr>
          <a:xfrm>
            <a:off x="457200" y="1579653"/>
            <a:ext cx="8229600" cy="30274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a:lvl1pPr>
            <a:lvl2pPr indent="-228600" lvl="1" marL="914400" algn="l">
              <a:lnSpc>
                <a:spcPct val="110000"/>
              </a:lnSpc>
              <a:spcBef>
                <a:spcPts val="400"/>
              </a:spcBef>
              <a:spcAft>
                <a:spcPts val="0"/>
              </a:spcAft>
              <a:buSzPts val="14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400"/>
              <a:buNone/>
              <a:defRPr/>
            </a:lvl4pPr>
            <a:lvl5pPr indent="-228600" lvl="4" marL="2286000" algn="l">
              <a:lnSpc>
                <a:spcPct val="110000"/>
              </a:lnSpc>
              <a:spcBef>
                <a:spcPts val="400"/>
              </a:spcBef>
              <a:spcAft>
                <a:spcPts val="0"/>
              </a:spcAft>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6"/>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6" name="Shape 76"/>
        <p:cNvGrpSpPr/>
        <p:nvPr/>
      </p:nvGrpSpPr>
      <p:grpSpPr>
        <a:xfrm>
          <a:off x="0" y="0"/>
          <a:ext cx="0" cy="0"/>
          <a:chOff x="0" y="0"/>
          <a:chExt cx="0" cy="0"/>
        </a:xfrm>
      </p:grpSpPr>
      <p:sp>
        <p:nvSpPr>
          <p:cNvPr id="77" name="Google Shape;77;p17"/>
          <p:cNvSpPr txBox="1"/>
          <p:nvPr>
            <p:ph type="title"/>
          </p:nvPr>
        </p:nvSpPr>
        <p:spPr>
          <a:xfrm>
            <a:off x="457200" y="418338"/>
            <a:ext cx="8229600" cy="994172"/>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 type="body"/>
          </p:nvPr>
        </p:nvSpPr>
        <p:spPr>
          <a:xfrm>
            <a:off x="457200" y="1561027"/>
            <a:ext cx="4057650" cy="3071695"/>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a:lvl1pPr>
            <a:lvl2pPr indent="-228600" lvl="1" marL="914400" algn="l">
              <a:lnSpc>
                <a:spcPct val="110000"/>
              </a:lnSpc>
              <a:spcBef>
                <a:spcPts val="400"/>
              </a:spcBef>
              <a:spcAft>
                <a:spcPts val="0"/>
              </a:spcAft>
              <a:buSzPts val="14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400"/>
              <a:buNone/>
              <a:defRPr/>
            </a:lvl4pPr>
            <a:lvl5pPr indent="-228600" lvl="4" marL="2286000" algn="l">
              <a:lnSpc>
                <a:spcPct val="110000"/>
              </a:lnSpc>
              <a:spcBef>
                <a:spcPts val="400"/>
              </a:spcBef>
              <a:spcAft>
                <a:spcPts val="0"/>
              </a:spcAft>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7"/>
          <p:cNvSpPr txBox="1"/>
          <p:nvPr>
            <p:ph idx="2" type="body"/>
          </p:nvPr>
        </p:nvSpPr>
        <p:spPr>
          <a:xfrm>
            <a:off x="4629152" y="1561027"/>
            <a:ext cx="4057650" cy="3071695"/>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a:lvl1pPr>
            <a:lvl2pPr indent="-228600" lvl="1" marL="914400" algn="l">
              <a:lnSpc>
                <a:spcPct val="110000"/>
              </a:lnSpc>
              <a:spcBef>
                <a:spcPts val="400"/>
              </a:spcBef>
              <a:spcAft>
                <a:spcPts val="0"/>
              </a:spcAft>
              <a:buSzPts val="14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400"/>
              <a:buNone/>
              <a:defRPr/>
            </a:lvl4pPr>
            <a:lvl5pPr indent="-228600" lvl="4" marL="2286000" algn="l">
              <a:lnSpc>
                <a:spcPct val="110000"/>
              </a:lnSpc>
              <a:spcBef>
                <a:spcPts val="400"/>
              </a:spcBef>
              <a:spcAft>
                <a:spcPts val="0"/>
              </a:spcAft>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7"/>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3" name="Shape 83"/>
        <p:cNvGrpSpPr/>
        <p:nvPr/>
      </p:nvGrpSpPr>
      <p:grpSpPr>
        <a:xfrm>
          <a:off x="0" y="0"/>
          <a:ext cx="0" cy="0"/>
          <a:chOff x="0" y="0"/>
          <a:chExt cx="0" cy="0"/>
        </a:xfrm>
      </p:grpSpPr>
      <p:sp>
        <p:nvSpPr>
          <p:cNvPr id="84" name="Google Shape;84;p18"/>
          <p:cNvSpPr txBox="1"/>
          <p:nvPr>
            <p:ph type="title"/>
          </p:nvPr>
        </p:nvSpPr>
        <p:spPr>
          <a:xfrm>
            <a:off x="457200" y="273844"/>
            <a:ext cx="8059341" cy="994172"/>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8"/>
          <p:cNvSpPr txBox="1"/>
          <p:nvPr>
            <p:ph idx="1" type="body"/>
          </p:nvPr>
        </p:nvSpPr>
        <p:spPr>
          <a:xfrm>
            <a:off x="457200" y="1421322"/>
            <a:ext cx="404098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1800"/>
              <a:buNone/>
              <a:defRPr b="0" i="0" sz="1800"/>
            </a:lvl1pPr>
            <a:lvl2pPr indent="-228600" lvl="1" marL="914400" algn="l">
              <a:lnSpc>
                <a:spcPct val="110000"/>
              </a:lnSpc>
              <a:spcBef>
                <a:spcPts val="400"/>
              </a:spcBef>
              <a:spcAft>
                <a:spcPts val="0"/>
              </a:spcAft>
              <a:buSzPts val="1500"/>
              <a:buNone/>
              <a:defRPr b="1" sz="1500"/>
            </a:lvl2pPr>
            <a:lvl3pPr indent="-228600" lvl="2" marL="1371600" algn="l">
              <a:lnSpc>
                <a:spcPct val="110000"/>
              </a:lnSpc>
              <a:spcBef>
                <a:spcPts val="400"/>
              </a:spcBef>
              <a:spcAft>
                <a:spcPts val="0"/>
              </a:spcAft>
              <a:buSzPts val="1400"/>
              <a:buNone/>
              <a:defRPr b="1" sz="1400"/>
            </a:lvl3pPr>
            <a:lvl4pPr indent="-228600" lvl="3" marL="1828800" algn="l">
              <a:lnSpc>
                <a:spcPct val="110000"/>
              </a:lnSpc>
              <a:spcBef>
                <a:spcPts val="400"/>
              </a:spcBef>
              <a:spcAft>
                <a:spcPts val="0"/>
              </a:spcAft>
              <a:buSzPts val="1200"/>
              <a:buNone/>
              <a:defRPr b="1" sz="1200"/>
            </a:lvl4pPr>
            <a:lvl5pPr indent="-228600" lvl="4" marL="2286000" algn="l">
              <a:lnSpc>
                <a:spcPct val="11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2" type="body"/>
          </p:nvPr>
        </p:nvSpPr>
        <p:spPr>
          <a:xfrm>
            <a:off x="457200" y="2131658"/>
            <a:ext cx="4040981" cy="2510589"/>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a:lvl1pPr>
            <a:lvl2pPr indent="-228600" lvl="1" marL="914400" algn="l">
              <a:lnSpc>
                <a:spcPct val="110000"/>
              </a:lnSpc>
              <a:spcBef>
                <a:spcPts val="400"/>
              </a:spcBef>
              <a:spcAft>
                <a:spcPts val="0"/>
              </a:spcAft>
              <a:buSzPts val="14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400"/>
              <a:buNone/>
              <a:defRPr/>
            </a:lvl4pPr>
            <a:lvl5pPr indent="-228600" lvl="4" marL="2286000" algn="l">
              <a:lnSpc>
                <a:spcPct val="110000"/>
              </a:lnSpc>
              <a:spcBef>
                <a:spcPts val="400"/>
              </a:spcBef>
              <a:spcAft>
                <a:spcPts val="0"/>
              </a:spcAft>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3" type="body"/>
          </p:nvPr>
        </p:nvSpPr>
        <p:spPr>
          <a:xfrm>
            <a:off x="4625917" y="1421322"/>
            <a:ext cx="4060883"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1800"/>
              <a:buNone/>
              <a:defRPr b="0" i="0" sz="1800"/>
            </a:lvl1pPr>
            <a:lvl2pPr indent="-228600" lvl="1" marL="914400" algn="l">
              <a:lnSpc>
                <a:spcPct val="110000"/>
              </a:lnSpc>
              <a:spcBef>
                <a:spcPts val="400"/>
              </a:spcBef>
              <a:spcAft>
                <a:spcPts val="0"/>
              </a:spcAft>
              <a:buSzPts val="1500"/>
              <a:buNone/>
              <a:defRPr b="1" sz="1500"/>
            </a:lvl2pPr>
            <a:lvl3pPr indent="-228600" lvl="2" marL="1371600" algn="l">
              <a:lnSpc>
                <a:spcPct val="110000"/>
              </a:lnSpc>
              <a:spcBef>
                <a:spcPts val="400"/>
              </a:spcBef>
              <a:spcAft>
                <a:spcPts val="0"/>
              </a:spcAft>
              <a:buSzPts val="1400"/>
              <a:buNone/>
              <a:defRPr b="1" sz="1400"/>
            </a:lvl3pPr>
            <a:lvl4pPr indent="-228600" lvl="3" marL="1828800" algn="l">
              <a:lnSpc>
                <a:spcPct val="110000"/>
              </a:lnSpc>
              <a:spcBef>
                <a:spcPts val="400"/>
              </a:spcBef>
              <a:spcAft>
                <a:spcPts val="0"/>
              </a:spcAft>
              <a:buSzPts val="1200"/>
              <a:buNone/>
              <a:defRPr b="1" sz="1200"/>
            </a:lvl4pPr>
            <a:lvl5pPr indent="-228600" lvl="4" marL="2286000" algn="l">
              <a:lnSpc>
                <a:spcPct val="11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8"/>
          <p:cNvSpPr txBox="1"/>
          <p:nvPr>
            <p:ph idx="4" type="body"/>
          </p:nvPr>
        </p:nvSpPr>
        <p:spPr>
          <a:xfrm>
            <a:off x="4625917" y="2131658"/>
            <a:ext cx="4060883" cy="2510589"/>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a:lvl1pPr>
            <a:lvl2pPr indent="-228600" lvl="1" marL="914400" algn="l">
              <a:lnSpc>
                <a:spcPct val="110000"/>
              </a:lnSpc>
              <a:spcBef>
                <a:spcPts val="400"/>
              </a:spcBef>
              <a:spcAft>
                <a:spcPts val="0"/>
              </a:spcAft>
              <a:buSzPts val="14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400"/>
              <a:buNone/>
              <a:defRPr/>
            </a:lvl4pPr>
            <a:lvl5pPr indent="-228600" lvl="4" marL="2286000" algn="l">
              <a:lnSpc>
                <a:spcPct val="110000"/>
              </a:lnSpc>
              <a:spcBef>
                <a:spcPts val="400"/>
              </a:spcBef>
              <a:spcAft>
                <a:spcPts val="0"/>
              </a:spcAft>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8"/>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8"/>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9"/>
          <p:cNvSpPr txBox="1"/>
          <p:nvPr>
            <p:ph type="title"/>
          </p:nvPr>
        </p:nvSpPr>
        <p:spPr>
          <a:xfrm>
            <a:off x="457200" y="418338"/>
            <a:ext cx="8229600" cy="994172"/>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19"/>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9"/>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0"/>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0"/>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1" name="Shape 101"/>
        <p:cNvGrpSpPr/>
        <p:nvPr/>
      </p:nvGrpSpPr>
      <p:grpSpPr>
        <a:xfrm>
          <a:off x="0" y="0"/>
          <a:ext cx="0" cy="0"/>
          <a:chOff x="0" y="0"/>
          <a:chExt cx="0" cy="0"/>
        </a:xfrm>
      </p:grpSpPr>
      <p:sp>
        <p:nvSpPr>
          <p:cNvPr id="102" name="Google Shape;102;p21"/>
          <p:cNvSpPr txBox="1"/>
          <p:nvPr>
            <p:ph type="title"/>
          </p:nvPr>
        </p:nvSpPr>
        <p:spPr>
          <a:xfrm>
            <a:off x="459487" y="342899"/>
            <a:ext cx="3728117" cy="19951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1"/>
          <p:cNvSpPr txBox="1"/>
          <p:nvPr>
            <p:ph idx="1" type="body"/>
          </p:nvPr>
        </p:nvSpPr>
        <p:spPr>
          <a:xfrm>
            <a:off x="4572000" y="342900"/>
            <a:ext cx="4112514" cy="4308002"/>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2100"/>
              <a:buNone/>
              <a:defRPr sz="2100"/>
            </a:lvl1pPr>
            <a:lvl2pPr indent="-228600" lvl="1" marL="914400" algn="l">
              <a:lnSpc>
                <a:spcPct val="110000"/>
              </a:lnSpc>
              <a:spcBef>
                <a:spcPts val="400"/>
              </a:spcBef>
              <a:spcAft>
                <a:spcPts val="0"/>
              </a:spcAft>
              <a:buSzPts val="1800"/>
              <a:buNone/>
              <a:defRPr sz="1800"/>
            </a:lvl2pPr>
            <a:lvl3pPr indent="-228600" lvl="2" marL="1371600" algn="l">
              <a:lnSpc>
                <a:spcPct val="110000"/>
              </a:lnSpc>
              <a:spcBef>
                <a:spcPts val="400"/>
              </a:spcBef>
              <a:spcAft>
                <a:spcPts val="0"/>
              </a:spcAft>
              <a:buSzPts val="1500"/>
              <a:buNone/>
              <a:defRPr sz="1500"/>
            </a:lvl3pPr>
            <a:lvl4pPr indent="-228600" lvl="3" marL="1828800" algn="l">
              <a:lnSpc>
                <a:spcPct val="110000"/>
              </a:lnSpc>
              <a:spcBef>
                <a:spcPts val="400"/>
              </a:spcBef>
              <a:spcAft>
                <a:spcPts val="0"/>
              </a:spcAft>
              <a:buSzPts val="1400"/>
              <a:buNone/>
              <a:defRPr sz="1400"/>
            </a:lvl4pPr>
            <a:lvl5pPr indent="-228600" lvl="4" marL="2286000" algn="l">
              <a:lnSpc>
                <a:spcPct val="110000"/>
              </a:lnSpc>
              <a:spcBef>
                <a:spcPts val="400"/>
              </a:spcBef>
              <a:spcAft>
                <a:spcPts val="0"/>
              </a:spcAft>
              <a:buSzPts val="1400"/>
              <a:buNone/>
              <a:defRPr sz="14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4" name="Google Shape;104;p21"/>
          <p:cNvSpPr txBox="1"/>
          <p:nvPr>
            <p:ph idx="2" type="body"/>
          </p:nvPr>
        </p:nvSpPr>
        <p:spPr>
          <a:xfrm>
            <a:off x="459487" y="2497492"/>
            <a:ext cx="3728117" cy="2153412"/>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500"/>
              <a:buNone/>
              <a:defRPr sz="1500"/>
            </a:lvl1pPr>
            <a:lvl2pPr indent="-228600" lvl="1" marL="914400" algn="l">
              <a:lnSpc>
                <a:spcPct val="110000"/>
              </a:lnSpc>
              <a:spcBef>
                <a:spcPts val="400"/>
              </a:spcBef>
              <a:spcAft>
                <a:spcPts val="0"/>
              </a:spcAft>
              <a:buSzPts val="1100"/>
              <a:buNone/>
              <a:defRPr sz="1100"/>
            </a:lvl2pPr>
            <a:lvl3pPr indent="-228600" lvl="2" marL="1371600" algn="l">
              <a:lnSpc>
                <a:spcPct val="110000"/>
              </a:lnSpc>
              <a:spcBef>
                <a:spcPts val="400"/>
              </a:spcBef>
              <a:spcAft>
                <a:spcPts val="0"/>
              </a:spcAft>
              <a:buSzPts val="900"/>
              <a:buNone/>
              <a:defRPr sz="900"/>
            </a:lvl3pPr>
            <a:lvl4pPr indent="-228600" lvl="3" marL="1828800" algn="l">
              <a:lnSpc>
                <a:spcPct val="110000"/>
              </a:lnSpc>
              <a:spcBef>
                <a:spcPts val="400"/>
              </a:spcBef>
              <a:spcAft>
                <a:spcPts val="0"/>
              </a:spcAft>
              <a:buSzPts val="800"/>
              <a:buNone/>
              <a:defRPr sz="800"/>
            </a:lvl4pPr>
            <a:lvl5pPr indent="-228600" lvl="4" marL="2286000" algn="l">
              <a:lnSpc>
                <a:spcPct val="11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5" name="Google Shape;105;p21"/>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8" name="Shape 108"/>
        <p:cNvGrpSpPr/>
        <p:nvPr/>
      </p:nvGrpSpPr>
      <p:grpSpPr>
        <a:xfrm>
          <a:off x="0" y="0"/>
          <a:ext cx="0" cy="0"/>
          <a:chOff x="0" y="0"/>
          <a:chExt cx="0" cy="0"/>
        </a:xfrm>
      </p:grpSpPr>
      <p:sp>
        <p:nvSpPr>
          <p:cNvPr id="109" name="Google Shape;109;p22"/>
          <p:cNvSpPr txBox="1"/>
          <p:nvPr>
            <p:ph type="title"/>
          </p:nvPr>
        </p:nvSpPr>
        <p:spPr>
          <a:xfrm>
            <a:off x="459487" y="342899"/>
            <a:ext cx="3728117" cy="200061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2"/>
          <p:cNvSpPr/>
          <p:nvPr>
            <p:ph idx="2" type="pic"/>
          </p:nvPr>
        </p:nvSpPr>
        <p:spPr>
          <a:xfrm>
            <a:off x="4572000" y="342899"/>
            <a:ext cx="4112514" cy="4052888"/>
          </a:xfrm>
          <a:prstGeom prst="rect">
            <a:avLst/>
          </a:prstGeom>
          <a:noFill/>
          <a:ln>
            <a:noFill/>
          </a:ln>
        </p:spPr>
      </p:sp>
      <p:sp>
        <p:nvSpPr>
          <p:cNvPr id="111" name="Google Shape;111;p22"/>
          <p:cNvSpPr txBox="1"/>
          <p:nvPr>
            <p:ph idx="1" type="body"/>
          </p:nvPr>
        </p:nvSpPr>
        <p:spPr>
          <a:xfrm>
            <a:off x="459487" y="2492031"/>
            <a:ext cx="3728117" cy="190971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sz="1400"/>
            </a:lvl1pPr>
            <a:lvl2pPr indent="-228600" lvl="1" marL="914400" algn="l">
              <a:lnSpc>
                <a:spcPct val="110000"/>
              </a:lnSpc>
              <a:spcBef>
                <a:spcPts val="400"/>
              </a:spcBef>
              <a:spcAft>
                <a:spcPts val="0"/>
              </a:spcAft>
              <a:buSzPts val="1100"/>
              <a:buNone/>
              <a:defRPr sz="1100"/>
            </a:lvl2pPr>
            <a:lvl3pPr indent="-228600" lvl="2" marL="1371600" algn="l">
              <a:lnSpc>
                <a:spcPct val="110000"/>
              </a:lnSpc>
              <a:spcBef>
                <a:spcPts val="400"/>
              </a:spcBef>
              <a:spcAft>
                <a:spcPts val="0"/>
              </a:spcAft>
              <a:buSzPts val="900"/>
              <a:buNone/>
              <a:defRPr sz="900"/>
            </a:lvl3pPr>
            <a:lvl4pPr indent="-228600" lvl="3" marL="1828800" algn="l">
              <a:lnSpc>
                <a:spcPct val="110000"/>
              </a:lnSpc>
              <a:spcBef>
                <a:spcPts val="400"/>
              </a:spcBef>
              <a:spcAft>
                <a:spcPts val="0"/>
              </a:spcAft>
              <a:buSzPts val="800"/>
              <a:buNone/>
              <a:defRPr sz="800"/>
            </a:lvl4pPr>
            <a:lvl5pPr indent="-228600" lvl="4" marL="2286000" algn="l">
              <a:lnSpc>
                <a:spcPct val="11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2" name="Google Shape;112;p22"/>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5" name="Shape 115"/>
        <p:cNvGrpSpPr/>
        <p:nvPr/>
      </p:nvGrpSpPr>
      <p:grpSpPr>
        <a:xfrm>
          <a:off x="0" y="0"/>
          <a:ext cx="0" cy="0"/>
          <a:chOff x="0" y="0"/>
          <a:chExt cx="0" cy="0"/>
        </a:xfrm>
      </p:grpSpPr>
      <p:sp>
        <p:nvSpPr>
          <p:cNvPr id="116" name="Google Shape;116;p23"/>
          <p:cNvSpPr txBox="1"/>
          <p:nvPr>
            <p:ph type="title"/>
          </p:nvPr>
        </p:nvSpPr>
        <p:spPr>
          <a:xfrm>
            <a:off x="457200" y="418338"/>
            <a:ext cx="8229600" cy="994172"/>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3"/>
          <p:cNvSpPr txBox="1"/>
          <p:nvPr>
            <p:ph idx="1" type="body"/>
          </p:nvPr>
        </p:nvSpPr>
        <p:spPr>
          <a:xfrm rot="5400000">
            <a:off x="3058300" y="-1021447"/>
            <a:ext cx="3027400" cy="82296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a:lvl1pPr>
            <a:lvl2pPr indent="-228600" lvl="1" marL="914400" algn="l">
              <a:lnSpc>
                <a:spcPct val="110000"/>
              </a:lnSpc>
              <a:spcBef>
                <a:spcPts val="400"/>
              </a:spcBef>
              <a:spcAft>
                <a:spcPts val="0"/>
              </a:spcAft>
              <a:buSzPts val="14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400"/>
              <a:buNone/>
              <a:defRPr/>
            </a:lvl4pPr>
            <a:lvl5pPr indent="-228600" lvl="4" marL="2286000" algn="l">
              <a:lnSpc>
                <a:spcPct val="110000"/>
              </a:lnSpc>
              <a:spcBef>
                <a:spcPts val="400"/>
              </a:spcBef>
              <a:spcAft>
                <a:spcPts val="0"/>
              </a:spcAft>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3"/>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3"/>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1" name="Shape 121"/>
        <p:cNvGrpSpPr/>
        <p:nvPr/>
      </p:nvGrpSpPr>
      <p:grpSpPr>
        <a:xfrm>
          <a:off x="0" y="0"/>
          <a:ext cx="0" cy="0"/>
          <a:chOff x="0" y="0"/>
          <a:chExt cx="0" cy="0"/>
        </a:xfrm>
      </p:grpSpPr>
      <p:sp>
        <p:nvSpPr>
          <p:cNvPr id="122" name="Google Shape;122;p24"/>
          <p:cNvSpPr txBox="1"/>
          <p:nvPr>
            <p:ph type="title"/>
          </p:nvPr>
        </p:nvSpPr>
        <p:spPr>
          <a:xfrm rot="5400000">
            <a:off x="5497812" y="1464201"/>
            <a:ext cx="4232565" cy="2140839"/>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4"/>
          <p:cNvSpPr txBox="1"/>
          <p:nvPr>
            <p:ph idx="1" type="body"/>
          </p:nvPr>
        </p:nvSpPr>
        <p:spPr>
          <a:xfrm rot="5400000">
            <a:off x="1243566" y="-365742"/>
            <a:ext cx="4232565" cy="5800725"/>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a:lvl1pPr>
            <a:lvl2pPr indent="-228600" lvl="1" marL="914400" algn="l">
              <a:lnSpc>
                <a:spcPct val="110000"/>
              </a:lnSpc>
              <a:spcBef>
                <a:spcPts val="400"/>
              </a:spcBef>
              <a:spcAft>
                <a:spcPts val="0"/>
              </a:spcAft>
              <a:buSzPts val="14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400"/>
              <a:buNone/>
              <a:defRPr/>
            </a:lvl4pPr>
            <a:lvl5pPr indent="-228600" lvl="4" marL="2286000" algn="l">
              <a:lnSpc>
                <a:spcPct val="110000"/>
              </a:lnSpc>
              <a:spcBef>
                <a:spcPts val="400"/>
              </a:spcBef>
              <a:spcAft>
                <a:spcPts val="0"/>
              </a:spcAft>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4"/>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4"/>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1"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52" name="Google Shape;52;p13"/>
          <p:cNvSpPr/>
          <p:nvPr/>
        </p:nvSpPr>
        <p:spPr>
          <a:xfrm>
            <a:off x="-1" y="174726"/>
            <a:ext cx="7170358" cy="4968774"/>
          </a:xfrm>
          <a:custGeom>
            <a:rect b="b" l="l" r="r" t="t"/>
            <a:pathLst>
              <a:path extrusionOk="0" h="6858000" w="9263816">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53" name="Google Shape;53;p13"/>
          <p:cNvSpPr txBox="1"/>
          <p:nvPr>
            <p:ph type="title"/>
          </p:nvPr>
        </p:nvSpPr>
        <p:spPr>
          <a:xfrm>
            <a:off x="457200" y="418338"/>
            <a:ext cx="8229600" cy="994172"/>
          </a:xfrm>
          <a:prstGeom prst="rect">
            <a:avLst/>
          </a:prstGeom>
          <a:noFill/>
          <a:ln>
            <a:noFill/>
          </a:ln>
        </p:spPr>
        <p:txBody>
          <a:bodyPr anchorCtr="0" anchor="b" bIns="34275" lIns="68575" spcFirstLastPara="1" rIns="68575" wrap="square" tIns="34275">
            <a:normAutofit/>
          </a:bodyPr>
          <a:lstStyle>
            <a:lvl1pPr lvl="0" marR="0" rtl="0" algn="l">
              <a:lnSpc>
                <a:spcPct val="10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 type="body"/>
          </p:nvPr>
        </p:nvSpPr>
        <p:spPr>
          <a:xfrm>
            <a:off x="457200" y="1579653"/>
            <a:ext cx="8229600" cy="3027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10000"/>
              </a:lnSpc>
              <a:spcBef>
                <a:spcPts val="800"/>
              </a:spcBef>
              <a:spcAft>
                <a:spcPts val="0"/>
              </a:spcAft>
              <a:buClr>
                <a:schemeClr val="accent5"/>
              </a:buClr>
              <a:buSzPts val="1500"/>
              <a:buFont typeface="Avenir"/>
              <a:buNone/>
              <a:defRPr b="0" i="0" sz="1500" u="none" cap="none" strike="noStrike">
                <a:solidFill>
                  <a:schemeClr val="dk1"/>
                </a:solidFill>
                <a:latin typeface="Avenir"/>
                <a:ea typeface="Avenir"/>
                <a:cs typeface="Avenir"/>
                <a:sym typeface="Avenir"/>
              </a:defRPr>
            </a:lvl1pPr>
            <a:lvl2pPr indent="-228600" lvl="1" marL="914400" marR="0" rtl="0" algn="l">
              <a:lnSpc>
                <a:spcPct val="110000"/>
              </a:lnSpc>
              <a:spcBef>
                <a:spcPts val="400"/>
              </a:spcBef>
              <a:spcAft>
                <a:spcPts val="0"/>
              </a:spcAft>
              <a:buClr>
                <a:schemeClr val="accent5"/>
              </a:buClr>
              <a:buSzPts val="1400"/>
              <a:buFont typeface="Avenir"/>
              <a:buNone/>
              <a:defRPr b="0" i="0" sz="1400" u="none" cap="none" strike="noStrike">
                <a:solidFill>
                  <a:schemeClr val="dk1"/>
                </a:solidFill>
                <a:latin typeface="Avenir"/>
                <a:ea typeface="Avenir"/>
                <a:cs typeface="Avenir"/>
                <a:sym typeface="Avenir"/>
              </a:defRPr>
            </a:lvl2pPr>
            <a:lvl3pPr indent="-228600" lvl="2" marL="1371600" marR="0" rtl="0" algn="l">
              <a:lnSpc>
                <a:spcPct val="110000"/>
              </a:lnSpc>
              <a:spcBef>
                <a:spcPts val="400"/>
              </a:spcBef>
              <a:spcAft>
                <a:spcPts val="0"/>
              </a:spcAft>
              <a:buClr>
                <a:schemeClr val="accent5"/>
              </a:buClr>
              <a:buSzPts val="1200"/>
              <a:buFont typeface="Avenir"/>
              <a:buNone/>
              <a:defRPr b="0" i="0" sz="1200" u="none" cap="none" strike="noStrike">
                <a:solidFill>
                  <a:schemeClr val="dk1"/>
                </a:solidFill>
                <a:latin typeface="Avenir"/>
                <a:ea typeface="Avenir"/>
                <a:cs typeface="Avenir"/>
                <a:sym typeface="Avenir"/>
              </a:defRPr>
            </a:lvl3pPr>
            <a:lvl4pPr indent="-228600" lvl="3" marL="1828800" marR="0" rtl="0" algn="l">
              <a:lnSpc>
                <a:spcPct val="110000"/>
              </a:lnSpc>
              <a:spcBef>
                <a:spcPts val="400"/>
              </a:spcBef>
              <a:spcAft>
                <a:spcPts val="0"/>
              </a:spcAft>
              <a:buClr>
                <a:schemeClr val="accent5"/>
              </a:buClr>
              <a:buSzPts val="1100"/>
              <a:buFont typeface="Avenir"/>
              <a:buNone/>
              <a:defRPr b="0" i="0" sz="1100" u="none" cap="none" strike="noStrike">
                <a:solidFill>
                  <a:schemeClr val="dk1"/>
                </a:solidFill>
                <a:latin typeface="Avenir"/>
                <a:ea typeface="Avenir"/>
                <a:cs typeface="Avenir"/>
                <a:sym typeface="Avenir"/>
              </a:defRPr>
            </a:lvl4pPr>
            <a:lvl5pPr indent="-228600" lvl="4" marL="2286000" marR="0" rtl="0" algn="l">
              <a:lnSpc>
                <a:spcPct val="110000"/>
              </a:lnSpc>
              <a:spcBef>
                <a:spcPts val="400"/>
              </a:spcBef>
              <a:spcAft>
                <a:spcPts val="0"/>
              </a:spcAft>
              <a:buClr>
                <a:schemeClr val="accent5"/>
              </a:buClr>
              <a:buSzPts val="1100"/>
              <a:buFont typeface="Avenir"/>
              <a:buNone/>
              <a:defRPr b="0" i="0" sz="1100" u="none" cap="none" strike="noStrike">
                <a:solidFill>
                  <a:schemeClr val="dk1"/>
                </a:solidFill>
                <a:latin typeface="Avenir"/>
                <a:ea typeface="Avenir"/>
                <a:cs typeface="Avenir"/>
                <a:sym typeface="Avenir"/>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55" name="Google Shape;55;p13"/>
          <p:cNvSpPr txBox="1"/>
          <p:nvPr>
            <p:ph idx="10" type="dt"/>
          </p:nvPr>
        </p:nvSpPr>
        <p:spPr>
          <a:xfrm>
            <a:off x="45720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600" u="none" cap="none" strike="noStrike">
                <a:solidFill>
                  <a:schemeClr val="dk1"/>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56" name="Google Shape;56;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600" u="none" cap="none" strike="noStrike">
                <a:solidFill>
                  <a:schemeClr val="dk1"/>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57" name="Google Shape;57;p13"/>
          <p:cNvSpPr txBox="1"/>
          <p:nvPr>
            <p:ph idx="12" type="sldNum"/>
          </p:nvPr>
        </p:nvSpPr>
        <p:spPr>
          <a:xfrm>
            <a:off x="7600950" y="4767263"/>
            <a:ext cx="108585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600" u="none" cap="none" strike="noStrike">
                <a:solidFill>
                  <a:schemeClr val="dk1"/>
                </a:solidFill>
                <a:latin typeface="Avenir"/>
                <a:ea typeface="Avenir"/>
                <a:cs typeface="Avenir"/>
                <a:sym typeface="Avenir"/>
              </a:defRPr>
            </a:lvl1pPr>
            <a:lvl2pPr indent="0" lvl="1" marL="0" marR="0" rtl="0" algn="r">
              <a:spcBef>
                <a:spcPts val="0"/>
              </a:spcBef>
              <a:buNone/>
              <a:defRPr b="0" i="0" sz="600" u="none" cap="none" strike="noStrike">
                <a:solidFill>
                  <a:schemeClr val="dk1"/>
                </a:solidFill>
                <a:latin typeface="Avenir"/>
                <a:ea typeface="Avenir"/>
                <a:cs typeface="Avenir"/>
                <a:sym typeface="Avenir"/>
              </a:defRPr>
            </a:lvl2pPr>
            <a:lvl3pPr indent="0" lvl="2" marL="0" marR="0" rtl="0" algn="r">
              <a:spcBef>
                <a:spcPts val="0"/>
              </a:spcBef>
              <a:buNone/>
              <a:defRPr b="0" i="0" sz="600" u="none" cap="none" strike="noStrike">
                <a:solidFill>
                  <a:schemeClr val="dk1"/>
                </a:solidFill>
                <a:latin typeface="Avenir"/>
                <a:ea typeface="Avenir"/>
                <a:cs typeface="Avenir"/>
                <a:sym typeface="Avenir"/>
              </a:defRPr>
            </a:lvl3pPr>
            <a:lvl4pPr indent="0" lvl="3" marL="0" marR="0" rtl="0" algn="r">
              <a:spcBef>
                <a:spcPts val="0"/>
              </a:spcBef>
              <a:buNone/>
              <a:defRPr b="0" i="0" sz="600" u="none" cap="none" strike="noStrike">
                <a:solidFill>
                  <a:schemeClr val="dk1"/>
                </a:solidFill>
                <a:latin typeface="Avenir"/>
                <a:ea typeface="Avenir"/>
                <a:cs typeface="Avenir"/>
                <a:sym typeface="Avenir"/>
              </a:defRPr>
            </a:lvl4pPr>
            <a:lvl5pPr indent="0" lvl="4" marL="0" marR="0" rtl="0" algn="r">
              <a:spcBef>
                <a:spcPts val="0"/>
              </a:spcBef>
              <a:buNone/>
              <a:defRPr b="0" i="0" sz="600" u="none" cap="none" strike="noStrike">
                <a:solidFill>
                  <a:schemeClr val="dk1"/>
                </a:solidFill>
                <a:latin typeface="Avenir"/>
                <a:ea typeface="Avenir"/>
                <a:cs typeface="Avenir"/>
                <a:sym typeface="Avenir"/>
              </a:defRPr>
            </a:lvl5pPr>
            <a:lvl6pPr indent="0" lvl="5" marL="0" marR="0" rtl="0" algn="r">
              <a:spcBef>
                <a:spcPts val="0"/>
              </a:spcBef>
              <a:buNone/>
              <a:defRPr b="0" i="0" sz="600" u="none" cap="none" strike="noStrike">
                <a:solidFill>
                  <a:schemeClr val="dk1"/>
                </a:solidFill>
                <a:latin typeface="Avenir"/>
                <a:ea typeface="Avenir"/>
                <a:cs typeface="Avenir"/>
                <a:sym typeface="Avenir"/>
              </a:defRPr>
            </a:lvl6pPr>
            <a:lvl7pPr indent="0" lvl="6" marL="0" marR="0" rtl="0" algn="r">
              <a:spcBef>
                <a:spcPts val="0"/>
              </a:spcBef>
              <a:buNone/>
              <a:defRPr b="0" i="0" sz="600" u="none" cap="none" strike="noStrike">
                <a:solidFill>
                  <a:schemeClr val="dk1"/>
                </a:solidFill>
                <a:latin typeface="Avenir"/>
                <a:ea typeface="Avenir"/>
                <a:cs typeface="Avenir"/>
                <a:sym typeface="Avenir"/>
              </a:defRPr>
            </a:lvl7pPr>
            <a:lvl8pPr indent="0" lvl="7" marL="0" marR="0" rtl="0" algn="r">
              <a:spcBef>
                <a:spcPts val="0"/>
              </a:spcBef>
              <a:buNone/>
              <a:defRPr b="0" i="0" sz="600" u="none" cap="none" strike="noStrike">
                <a:solidFill>
                  <a:schemeClr val="dk1"/>
                </a:solidFill>
                <a:latin typeface="Avenir"/>
                <a:ea typeface="Avenir"/>
                <a:cs typeface="Avenir"/>
                <a:sym typeface="Avenir"/>
              </a:defRPr>
            </a:lvl8pPr>
            <a:lvl9pPr indent="0" lvl="8" marL="0" marR="0" rtl="0" algn="r">
              <a:spcBef>
                <a:spcPts val="0"/>
              </a:spcBef>
              <a:buNone/>
              <a:defRPr b="0" i="0" sz="6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doi.org/10.1007/s00285-021-01553-x" TargetMode="External"/><Relationship Id="rId4" Type="http://schemas.openxmlformats.org/officeDocument/2006/relationships/hyperlink" Target="https://uknowledge.uky.edu/statistics_etds/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0" name="Shape 130"/>
        <p:cNvGrpSpPr/>
        <p:nvPr/>
      </p:nvGrpSpPr>
      <p:grpSpPr>
        <a:xfrm>
          <a:off x="0" y="0"/>
          <a:ext cx="0" cy="0"/>
          <a:chOff x="0" y="0"/>
          <a:chExt cx="0" cy="0"/>
        </a:xfrm>
      </p:grpSpPr>
      <p:sp>
        <p:nvSpPr>
          <p:cNvPr id="131" name="Google Shape;131;p25"/>
          <p:cNvSpPr/>
          <p:nvPr/>
        </p:nvSpPr>
        <p:spPr>
          <a:xfrm>
            <a:off x="0" y="0"/>
            <a:ext cx="9144001"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32" name="Google Shape;132;p25"/>
          <p:cNvSpPr/>
          <p:nvPr/>
        </p:nvSpPr>
        <p:spPr>
          <a:xfrm>
            <a:off x="-1" y="174726"/>
            <a:ext cx="7170358" cy="4968774"/>
          </a:xfrm>
          <a:custGeom>
            <a:rect b="b" l="l" r="r" t="t"/>
            <a:pathLst>
              <a:path extrusionOk="0" h="6858000" w="9263816">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33" name="Google Shape;133;p25"/>
          <p:cNvSpPr/>
          <p:nvPr/>
        </p:nvSpPr>
        <p:spPr>
          <a:xfrm>
            <a:off x="0" y="0"/>
            <a:ext cx="9141714"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34" name="Google Shape;134;p25"/>
          <p:cNvSpPr/>
          <p:nvPr/>
        </p:nvSpPr>
        <p:spPr>
          <a:xfrm>
            <a:off x="0" y="0"/>
            <a:ext cx="9144001"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35" name="Google Shape;135;p25"/>
          <p:cNvSpPr txBox="1"/>
          <p:nvPr>
            <p:ph type="ctrTitle"/>
          </p:nvPr>
        </p:nvSpPr>
        <p:spPr>
          <a:xfrm>
            <a:off x="5347874" y="386000"/>
            <a:ext cx="4000500" cy="12090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Arial"/>
              <a:buNone/>
            </a:pPr>
            <a:r>
              <a:rPr lang="en" sz="2900"/>
              <a:t>Tree Distance</a:t>
            </a:r>
            <a:endParaRPr sz="2900"/>
          </a:p>
          <a:p>
            <a:pPr indent="0" lvl="0" marL="0" rtl="0" algn="l">
              <a:lnSpc>
                <a:spcPct val="90000"/>
              </a:lnSpc>
              <a:spcBef>
                <a:spcPts val="0"/>
              </a:spcBef>
              <a:spcAft>
                <a:spcPts val="0"/>
              </a:spcAft>
              <a:buClr>
                <a:schemeClr val="dk1"/>
              </a:buClr>
              <a:buSzPts val="2300"/>
              <a:buFont typeface="Arial"/>
              <a:buNone/>
            </a:pPr>
            <a:r>
              <a:rPr lang="en" sz="2300"/>
              <a:t> </a:t>
            </a:r>
            <a:endParaRPr sz="2300"/>
          </a:p>
        </p:txBody>
      </p:sp>
      <p:sp>
        <p:nvSpPr>
          <p:cNvPr id="136" name="Google Shape;136;p25"/>
          <p:cNvSpPr txBox="1"/>
          <p:nvPr>
            <p:ph idx="1" type="subTitle"/>
          </p:nvPr>
        </p:nvSpPr>
        <p:spPr>
          <a:xfrm>
            <a:off x="5395500" y="1419450"/>
            <a:ext cx="3548400" cy="333360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l">
              <a:lnSpc>
                <a:spcPct val="110000"/>
              </a:lnSpc>
              <a:spcBef>
                <a:spcPts val="0"/>
              </a:spcBef>
              <a:spcAft>
                <a:spcPts val="0"/>
              </a:spcAft>
              <a:buSzPct val="65217"/>
              <a:buNone/>
            </a:pPr>
            <a:r>
              <a:rPr lang="en" sz="2300"/>
              <a:t>Raghuveer Gummadi </a:t>
            </a:r>
            <a:endParaRPr sz="2300"/>
          </a:p>
          <a:p>
            <a:pPr indent="0" lvl="0" marL="0" rtl="0" algn="l">
              <a:lnSpc>
                <a:spcPct val="110000"/>
              </a:lnSpc>
              <a:spcBef>
                <a:spcPts val="0"/>
              </a:spcBef>
              <a:spcAft>
                <a:spcPts val="0"/>
              </a:spcAft>
              <a:buSzPct val="65217"/>
              <a:buNone/>
            </a:pPr>
            <a:r>
              <a:rPr lang="en" sz="2300"/>
              <a:t>Eunice Olorunshola</a:t>
            </a:r>
            <a:endParaRPr sz="2300"/>
          </a:p>
          <a:p>
            <a:pPr indent="0" lvl="0" marL="0" rtl="0" algn="l">
              <a:lnSpc>
                <a:spcPct val="110000"/>
              </a:lnSpc>
              <a:spcBef>
                <a:spcPts val="0"/>
              </a:spcBef>
              <a:spcAft>
                <a:spcPts val="0"/>
              </a:spcAft>
              <a:buSzPct val="65217"/>
              <a:buNone/>
            </a:pPr>
            <a:r>
              <a:rPr lang="en" sz="2300"/>
              <a:t>Vijaya Lakshmi Kocherla</a:t>
            </a:r>
            <a:endParaRPr sz="2300"/>
          </a:p>
          <a:p>
            <a:pPr indent="0" lvl="0" marL="0" rtl="0" algn="l">
              <a:lnSpc>
                <a:spcPct val="110000"/>
              </a:lnSpc>
              <a:spcBef>
                <a:spcPts val="0"/>
              </a:spcBef>
              <a:spcAft>
                <a:spcPts val="0"/>
              </a:spcAft>
              <a:buSzPct val="65217"/>
              <a:buNone/>
            </a:pPr>
            <a:r>
              <a:rPr lang="en" sz="2300"/>
              <a:t>Sahid Kebe</a:t>
            </a:r>
            <a:endParaRPr sz="2300"/>
          </a:p>
          <a:p>
            <a:pPr indent="0" lvl="0" marL="0" rtl="0" algn="l">
              <a:lnSpc>
                <a:spcPct val="110000"/>
              </a:lnSpc>
              <a:spcBef>
                <a:spcPts val="0"/>
              </a:spcBef>
              <a:spcAft>
                <a:spcPts val="0"/>
              </a:spcAft>
              <a:buSzPct val="65217"/>
              <a:buNone/>
            </a:pPr>
            <a:r>
              <a:t/>
            </a:r>
            <a:endParaRPr sz="2300"/>
          </a:p>
          <a:p>
            <a:pPr indent="0" lvl="0" marL="0" rtl="0" algn="l">
              <a:lnSpc>
                <a:spcPct val="110000"/>
              </a:lnSpc>
              <a:spcBef>
                <a:spcPts val="0"/>
              </a:spcBef>
              <a:spcAft>
                <a:spcPts val="0"/>
              </a:spcAft>
              <a:buSzPct val="78947"/>
              <a:buNone/>
            </a:pPr>
            <a:r>
              <a:rPr lang="en" sz="1900"/>
              <a:t>Group 3</a:t>
            </a:r>
            <a:endParaRPr sz="1900"/>
          </a:p>
          <a:p>
            <a:pPr indent="0" lvl="0" marL="0" rtl="0" algn="l">
              <a:lnSpc>
                <a:spcPct val="110000"/>
              </a:lnSpc>
              <a:spcBef>
                <a:spcPts val="800"/>
              </a:spcBef>
              <a:spcAft>
                <a:spcPts val="0"/>
              </a:spcAft>
              <a:buSzPct val="78947"/>
              <a:buNone/>
            </a:pPr>
            <a:r>
              <a:rPr lang="en" sz="1900"/>
              <a:t>11/29/2022</a:t>
            </a:r>
            <a:endParaRPr sz="1900"/>
          </a:p>
          <a:p>
            <a:pPr indent="0" lvl="0" marL="0" rtl="0" algn="l">
              <a:lnSpc>
                <a:spcPct val="110000"/>
              </a:lnSpc>
              <a:spcBef>
                <a:spcPts val="800"/>
              </a:spcBef>
              <a:spcAft>
                <a:spcPts val="0"/>
              </a:spcAft>
              <a:buSzPct val="83333"/>
              <a:buNone/>
            </a:pPr>
            <a:r>
              <a:rPr lang="en" sz="1800"/>
              <a:t>CSC 8540 Advanced Algorithms in Bioinformatics </a:t>
            </a:r>
            <a:endParaRPr sz="1800"/>
          </a:p>
          <a:p>
            <a:pPr indent="0" lvl="0" marL="0" rtl="0" algn="l">
              <a:lnSpc>
                <a:spcPct val="110000"/>
              </a:lnSpc>
              <a:spcBef>
                <a:spcPts val="800"/>
              </a:spcBef>
              <a:spcAft>
                <a:spcPts val="0"/>
              </a:spcAft>
              <a:buSzPct val="100000"/>
              <a:buNone/>
            </a:pPr>
            <a:r>
              <a:t/>
            </a:r>
            <a:endParaRPr/>
          </a:p>
          <a:p>
            <a:pPr indent="0" lvl="0" marL="0" rtl="0" algn="l">
              <a:lnSpc>
                <a:spcPct val="110000"/>
              </a:lnSpc>
              <a:spcBef>
                <a:spcPts val="800"/>
              </a:spcBef>
              <a:spcAft>
                <a:spcPts val="0"/>
              </a:spcAft>
              <a:buSzPct val="100000"/>
              <a:buNone/>
            </a:pPr>
            <a:r>
              <a:t/>
            </a:r>
            <a:endParaRPr/>
          </a:p>
          <a:p>
            <a:pPr indent="0" lvl="0" marL="0" rtl="0" algn="l">
              <a:lnSpc>
                <a:spcPct val="110000"/>
              </a:lnSpc>
              <a:spcBef>
                <a:spcPts val="800"/>
              </a:spcBef>
              <a:spcAft>
                <a:spcPts val="0"/>
              </a:spcAft>
              <a:buSzPct val="100000"/>
              <a:buNone/>
            </a:pPr>
            <a:r>
              <a:t/>
            </a:r>
            <a:endParaRPr/>
          </a:p>
        </p:txBody>
      </p:sp>
      <p:pic>
        <p:nvPicPr>
          <p:cNvPr id="137" name="Google Shape;137;p25"/>
          <p:cNvPicPr preferRelativeResize="0"/>
          <p:nvPr/>
        </p:nvPicPr>
        <p:blipFill>
          <a:blip r:embed="rId3">
            <a:alphaModFix/>
          </a:blip>
          <a:stretch>
            <a:fillRect/>
          </a:stretch>
        </p:blipFill>
        <p:spPr>
          <a:xfrm>
            <a:off x="210300" y="460500"/>
            <a:ext cx="4815975" cy="4098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5" name="Shape 225"/>
        <p:cNvGrpSpPr/>
        <p:nvPr/>
      </p:nvGrpSpPr>
      <p:grpSpPr>
        <a:xfrm>
          <a:off x="0" y="0"/>
          <a:ext cx="0" cy="0"/>
          <a:chOff x="0" y="0"/>
          <a:chExt cx="0" cy="0"/>
        </a:xfrm>
      </p:grpSpPr>
      <p:sp>
        <p:nvSpPr>
          <p:cNvPr id="226" name="Google Shape;226;p34"/>
          <p:cNvSpPr/>
          <p:nvPr/>
        </p:nvSpPr>
        <p:spPr>
          <a:xfrm>
            <a:off x="0" y="0"/>
            <a:ext cx="9144000" cy="5143500"/>
          </a:xfrm>
          <a:prstGeom prst="rect">
            <a:avLst/>
          </a:prstGeom>
          <a:solidFill>
            <a:srgbClr val="AEAEAE">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27" name="Google Shape;227;p34"/>
          <p:cNvSpPr/>
          <p:nvPr/>
        </p:nvSpPr>
        <p:spPr>
          <a:xfrm>
            <a:off x="-1" y="174726"/>
            <a:ext cx="7179457" cy="4972050"/>
          </a:xfrm>
          <a:custGeom>
            <a:rect b="b" l="l" r="r" t="t"/>
            <a:pathLst>
              <a:path extrusionOk="0" h="6858000" w="9263816">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28" name="Google Shape;228;p34"/>
          <p:cNvSpPr/>
          <p:nvPr/>
        </p:nvSpPr>
        <p:spPr>
          <a:xfrm>
            <a:off x="0" y="0"/>
            <a:ext cx="91416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29" name="Google Shape;229;p34"/>
          <p:cNvSpPr/>
          <p:nvPr/>
        </p:nvSpPr>
        <p:spPr>
          <a:xfrm>
            <a:off x="0" y="0"/>
            <a:ext cx="9144000" cy="5143500"/>
          </a:xfrm>
          <a:prstGeom prst="rect">
            <a:avLst/>
          </a:prstGeom>
          <a:solidFill>
            <a:srgbClr val="AEAEAE">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30" name="Google Shape;230;p34"/>
          <p:cNvSpPr/>
          <p:nvPr/>
        </p:nvSpPr>
        <p:spPr>
          <a:xfrm>
            <a:off x="3621133" y="0"/>
            <a:ext cx="5520581" cy="5143500"/>
          </a:xfrm>
          <a:custGeom>
            <a:rect b="b" l="l" r="r" t="t"/>
            <a:pathLst>
              <a:path extrusionOk="0" h="6858000" w="7360775">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31" name="Google Shape;231;p34"/>
          <p:cNvSpPr txBox="1"/>
          <p:nvPr>
            <p:ph type="title"/>
          </p:nvPr>
        </p:nvSpPr>
        <p:spPr>
          <a:xfrm>
            <a:off x="457200" y="497975"/>
            <a:ext cx="7334400" cy="515700"/>
          </a:xfrm>
          <a:prstGeom prst="rect">
            <a:avLst/>
          </a:prstGeom>
          <a:noFill/>
          <a:ln>
            <a:noFill/>
          </a:ln>
        </p:spPr>
        <p:txBody>
          <a:bodyPr anchorCtr="0" anchor="t" bIns="34275" lIns="68575" spcFirstLastPara="1" rIns="68575" wrap="square" tIns="34275">
            <a:spAutoFit/>
          </a:bodyPr>
          <a:lstStyle/>
          <a:p>
            <a:pPr indent="0" lvl="0" marL="0" rtl="0" algn="l">
              <a:lnSpc>
                <a:spcPct val="100000"/>
              </a:lnSpc>
              <a:spcBef>
                <a:spcPts val="0"/>
              </a:spcBef>
              <a:spcAft>
                <a:spcPts val="0"/>
              </a:spcAft>
              <a:buClr>
                <a:schemeClr val="dk1"/>
              </a:buClr>
              <a:buSzPts val="3300"/>
              <a:buFont typeface="Arial"/>
              <a:buNone/>
            </a:pPr>
            <a:r>
              <a:rPr lang="en" sz="2900"/>
              <a:t>Construct Wald Forest</a:t>
            </a:r>
            <a:endParaRPr sz="2900"/>
          </a:p>
        </p:txBody>
      </p:sp>
      <p:sp>
        <p:nvSpPr>
          <p:cNvPr id="232" name="Google Shape;232;p34"/>
          <p:cNvSpPr txBox="1"/>
          <p:nvPr/>
        </p:nvSpPr>
        <p:spPr>
          <a:xfrm>
            <a:off x="159600" y="1075175"/>
            <a:ext cx="4594800" cy="3925200"/>
          </a:xfrm>
          <a:prstGeom prst="rect">
            <a:avLst/>
          </a:prstGeom>
          <a:noFill/>
          <a:ln>
            <a:noFill/>
          </a:ln>
        </p:spPr>
        <p:txBody>
          <a:bodyPr anchorCtr="0" anchor="t" bIns="34275" lIns="68575" spcFirstLastPara="1" rIns="68575" wrap="square" tIns="34275">
            <a:normAutofit/>
          </a:bodyPr>
          <a:lstStyle/>
          <a:p>
            <a:pPr indent="-215900" lvl="0" marL="431800" marR="0" rtl="0" algn="l">
              <a:lnSpc>
                <a:spcPct val="100000"/>
              </a:lnSpc>
              <a:spcBef>
                <a:spcPts val="0"/>
              </a:spcBef>
              <a:spcAft>
                <a:spcPts val="0"/>
              </a:spcAft>
              <a:buClr>
                <a:schemeClr val="dk1"/>
              </a:buClr>
              <a:buSzPts val="3300"/>
              <a:buFont typeface="Arial"/>
              <a:buNone/>
            </a:pPr>
            <a:r>
              <a:t/>
            </a:r>
            <a:endParaRPr b="0" i="0" sz="3300" u="none" cap="none" strike="noStrike">
              <a:solidFill>
                <a:schemeClr val="dk1"/>
              </a:solidFill>
              <a:latin typeface="Arial"/>
              <a:ea typeface="Arial"/>
              <a:cs typeface="Arial"/>
              <a:sym typeface="Arial"/>
            </a:endParaRPr>
          </a:p>
        </p:txBody>
      </p:sp>
      <p:sp>
        <p:nvSpPr>
          <p:cNvPr id="233" name="Google Shape;233;p34"/>
          <p:cNvSpPr txBox="1"/>
          <p:nvPr/>
        </p:nvSpPr>
        <p:spPr>
          <a:xfrm>
            <a:off x="457200" y="1203800"/>
            <a:ext cx="8322300" cy="3796500"/>
          </a:xfrm>
          <a:prstGeom prst="rect">
            <a:avLst/>
          </a:prstGeom>
          <a:noFill/>
          <a:ln>
            <a:noFill/>
          </a:ln>
        </p:spPr>
        <p:txBody>
          <a:bodyPr anchorCtr="0" anchor="t" bIns="34275" lIns="68575" spcFirstLastPara="1" rIns="68575" wrap="square" tIns="34275">
            <a:norm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Let W</a:t>
            </a:r>
            <a:r>
              <a:rPr baseline="-25000" lang="en" sz="1100">
                <a:solidFill>
                  <a:schemeClr val="dk1"/>
                </a:solidFill>
              </a:rPr>
              <a:t>N</a:t>
            </a:r>
            <a:r>
              <a:rPr lang="en" sz="1100">
                <a:solidFill>
                  <a:schemeClr val="dk1"/>
                </a:solidFill>
              </a:rPr>
              <a:t> be the collection of forests satisfying the necessary and sufficient conditions for each F € W</a:t>
            </a:r>
            <a:r>
              <a:rPr baseline="-25000" lang="en" sz="1100">
                <a:solidFill>
                  <a:schemeClr val="dk1"/>
                </a:solidFill>
              </a:rPr>
              <a:t>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The forest </a:t>
            </a:r>
            <a:r>
              <a:rPr b="1" lang="en" sz="1100">
                <a:solidFill>
                  <a:schemeClr val="dk1"/>
                </a:solidFill>
              </a:rPr>
              <a:t>F</a:t>
            </a:r>
            <a:r>
              <a:rPr lang="en" sz="1100">
                <a:solidFill>
                  <a:schemeClr val="dk1"/>
                </a:solidFill>
              </a:rPr>
              <a:t> contains exactly </a:t>
            </a:r>
            <a:r>
              <a:rPr b="1" lang="en" sz="1100">
                <a:solidFill>
                  <a:schemeClr val="dk1"/>
                </a:solidFill>
              </a:rPr>
              <a:t>N</a:t>
            </a:r>
            <a:r>
              <a:rPr lang="en" sz="1100">
                <a:solidFill>
                  <a:schemeClr val="dk1"/>
                </a:solidFill>
              </a:rPr>
              <a:t> labelled vertices, these are called leaves and labelled </a:t>
            </a:r>
            <a:r>
              <a:rPr b="1" lang="en" sz="1100">
                <a:solidFill>
                  <a:schemeClr val="dk1"/>
                </a:solidFill>
              </a:rPr>
              <a:t>1…N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There are no unlabelled vertices in </a:t>
            </a:r>
            <a:r>
              <a:rPr b="1" lang="en" sz="1100">
                <a:solidFill>
                  <a:schemeClr val="dk1"/>
                </a:solidFill>
              </a:rPr>
              <a:t>F</a:t>
            </a:r>
            <a:r>
              <a:rPr lang="en" sz="1100">
                <a:solidFill>
                  <a:schemeClr val="dk1"/>
                </a:solidFill>
              </a:rPr>
              <a:t> in degree 0, 1, 2.</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 every pair of leaves </a:t>
            </a:r>
            <a:r>
              <a:rPr i="1" lang="en" sz="1100">
                <a:solidFill>
                  <a:schemeClr val="dk1"/>
                </a:solidFill>
              </a:rPr>
              <a:t>u</a:t>
            </a:r>
            <a:r>
              <a:rPr lang="en" sz="1100">
                <a:solidFill>
                  <a:schemeClr val="dk1"/>
                </a:solidFill>
              </a:rPr>
              <a:t>, v in the same tree in F, at least one edge </a:t>
            </a:r>
            <a:r>
              <a:rPr i="1" lang="en" sz="1100">
                <a:solidFill>
                  <a:schemeClr val="dk1"/>
                </a:solidFill>
              </a:rPr>
              <a:t>e</a:t>
            </a:r>
            <a:r>
              <a:rPr lang="en" sz="1100">
                <a:solidFill>
                  <a:schemeClr val="dk1"/>
                </a:solidFill>
              </a:rPr>
              <a:t> on the unique path from u to v </a:t>
            </a:r>
            <a:r>
              <a:rPr lang="en" sz="1100">
                <a:solidFill>
                  <a:schemeClr val="dk1"/>
                </a:solidFill>
              </a:rPr>
              <a:t>satisfies</a:t>
            </a:r>
            <a:r>
              <a:rPr lang="en" sz="1100">
                <a:solidFill>
                  <a:schemeClr val="dk1"/>
                </a:solidFill>
              </a:rPr>
              <a:t> ⋋</a:t>
            </a:r>
            <a:r>
              <a:rPr baseline="30000" lang="en" sz="1100">
                <a:solidFill>
                  <a:schemeClr val="dk1"/>
                </a:solidFill>
              </a:rPr>
              <a:t>e</a:t>
            </a:r>
            <a:r>
              <a:rPr lang="en" sz="1100">
                <a:solidFill>
                  <a:schemeClr val="dk1"/>
                </a:solidFill>
              </a:rPr>
              <a:t> &gt; 0.</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t>·</a:t>
            </a:r>
            <a:r>
              <a:rPr lang="en" sz="700">
                <a:latin typeface="Times New Roman"/>
                <a:ea typeface="Times New Roman"/>
                <a:cs typeface="Times New Roman"/>
                <a:sym typeface="Times New Roman"/>
              </a:rPr>
              <a:t>        </a:t>
            </a:r>
            <a:r>
              <a:rPr b="1" lang="en" sz="1100"/>
              <a:t>Wald space </a:t>
            </a:r>
            <a:r>
              <a:rPr lang="en" sz="1100"/>
              <a:t>is the set W</a:t>
            </a:r>
            <a:r>
              <a:rPr baseline="-25000" lang="en" sz="1100"/>
              <a:t>N</a:t>
            </a:r>
            <a:r>
              <a:rPr lang="en" sz="1100"/>
              <a:t>:= {F | F </a:t>
            </a:r>
            <a:r>
              <a:rPr i="1" lang="en" sz="1100"/>
              <a:t>forest</a:t>
            </a:r>
            <a:r>
              <a:rPr lang="en" sz="1100"/>
              <a:t> “with taxa” }</a:t>
            </a:r>
            <a:endParaRPr sz="1100"/>
          </a:p>
          <a:p>
            <a:pPr indent="-298450" lvl="1" marL="914400" rtl="0" algn="l">
              <a:lnSpc>
                <a:spcPct val="115000"/>
              </a:lnSpc>
              <a:spcBef>
                <a:spcPts val="0"/>
              </a:spcBef>
              <a:spcAft>
                <a:spcPts val="0"/>
              </a:spcAft>
              <a:buClr>
                <a:schemeClr val="dk1"/>
              </a:buClr>
              <a:buSzPts val="1100"/>
              <a:buChar char="○"/>
            </a:pPr>
            <a:r>
              <a:rPr lang="en" sz="1100"/>
              <a:t>·</a:t>
            </a:r>
            <a:r>
              <a:rPr lang="en" sz="700">
                <a:latin typeface="Times New Roman"/>
                <a:ea typeface="Times New Roman"/>
                <a:cs typeface="Times New Roman"/>
                <a:sym typeface="Times New Roman"/>
              </a:rPr>
              <a:t>        </a:t>
            </a:r>
            <a:r>
              <a:rPr lang="en" sz="1100"/>
              <a:t>Given F € W</a:t>
            </a:r>
            <a:r>
              <a:rPr baseline="-25000" lang="en" sz="1100"/>
              <a:t>N</a:t>
            </a:r>
            <a:r>
              <a:rPr lang="en" sz="1100"/>
              <a:t>, let d</a:t>
            </a:r>
            <a:r>
              <a:rPr baseline="-25000" lang="en" sz="1100"/>
              <a:t>uv</a:t>
            </a:r>
            <a:r>
              <a:rPr lang="en" sz="1100"/>
              <a:t> be the distance between connected taxa </a:t>
            </a:r>
            <a:r>
              <a:rPr i="1" lang="en" sz="1100"/>
              <a:t>u</a:t>
            </a:r>
            <a:r>
              <a:rPr lang="en" sz="1100"/>
              <a:t> and </a:t>
            </a:r>
            <a:r>
              <a:rPr i="1" lang="en" sz="1100"/>
              <a:t>v</a:t>
            </a:r>
            <a:r>
              <a:rPr lang="en" sz="1100"/>
              <a:t>, where u,v € {1…..n}</a:t>
            </a:r>
            <a:endParaRPr sz="1100"/>
          </a:p>
          <a:p>
            <a:pPr indent="-298450" lvl="1" marL="914400" rtl="0" algn="l">
              <a:lnSpc>
                <a:spcPct val="115000"/>
              </a:lnSpc>
              <a:spcBef>
                <a:spcPts val="0"/>
              </a:spcBef>
              <a:spcAft>
                <a:spcPts val="0"/>
              </a:spcAft>
              <a:buClr>
                <a:schemeClr val="dk1"/>
              </a:buClr>
              <a:buSzPts val="1100"/>
              <a:buChar char="○"/>
            </a:pPr>
            <a:r>
              <a:rPr lang="en" sz="1100"/>
              <a:t>·</a:t>
            </a:r>
            <a:r>
              <a:rPr lang="en" sz="700">
                <a:latin typeface="Times New Roman"/>
                <a:ea typeface="Times New Roman"/>
                <a:cs typeface="Times New Roman"/>
                <a:sym typeface="Times New Roman"/>
              </a:rPr>
              <a:t>      </a:t>
            </a:r>
            <a:r>
              <a:rPr lang="en" sz="1100"/>
              <a:t>(∑</a:t>
            </a:r>
            <a:r>
              <a:rPr baseline="-25000" lang="en" sz="1100"/>
              <a:t>F</a:t>
            </a:r>
            <a:r>
              <a:rPr lang="en" sz="1100"/>
              <a:t>)</a:t>
            </a:r>
            <a:r>
              <a:rPr baseline="-25000" lang="en" sz="1100"/>
              <a:t>uv</a:t>
            </a:r>
            <a:r>
              <a:rPr lang="en" sz="1100"/>
              <a:t> =  ·</a:t>
            </a:r>
            <a:r>
              <a:rPr lang="en" sz="700">
                <a:latin typeface="Times New Roman"/>
                <a:ea typeface="Times New Roman"/>
                <a:cs typeface="Times New Roman"/>
                <a:sym typeface="Times New Roman"/>
              </a:rPr>
              <a:t>      </a:t>
            </a:r>
            <a:r>
              <a:rPr lang="en" sz="1100"/>
              <a:t>  { exp(-d</a:t>
            </a:r>
            <a:r>
              <a:rPr baseline="-25000" lang="en" sz="1100"/>
              <a:t>uv</a:t>
            </a:r>
            <a:r>
              <a:rPr lang="en" sz="1100"/>
              <a:t>) if u and v are connected</a:t>
            </a:r>
            <a:endParaRPr sz="1100"/>
          </a:p>
          <a:p>
            <a:pPr indent="0" lvl="0" marL="1828800" rtl="0" algn="l">
              <a:lnSpc>
                <a:spcPct val="115000"/>
              </a:lnSpc>
              <a:spcBef>
                <a:spcPts val="1200"/>
              </a:spcBef>
              <a:spcAft>
                <a:spcPts val="0"/>
              </a:spcAft>
              <a:buNone/>
            </a:pPr>
            <a:r>
              <a:rPr lang="en" sz="1100"/>
              <a:t>  { 0, else</a:t>
            </a:r>
            <a:endParaRPr sz="1100"/>
          </a:p>
          <a:p>
            <a:pPr indent="-298450" lvl="1" marL="914400" rtl="0" algn="l">
              <a:lnSpc>
                <a:spcPct val="115000"/>
              </a:lnSpc>
              <a:spcBef>
                <a:spcPts val="1200"/>
              </a:spcBef>
              <a:spcAft>
                <a:spcPts val="0"/>
              </a:spcAft>
              <a:buClr>
                <a:schemeClr val="dk1"/>
              </a:buClr>
              <a:buSzPts val="1100"/>
              <a:buChar char="○"/>
            </a:pPr>
            <a:r>
              <a:rPr lang="en" sz="1100"/>
              <a:t>·</a:t>
            </a:r>
            <a:r>
              <a:rPr lang="en" sz="700">
                <a:latin typeface="Times New Roman"/>
                <a:ea typeface="Times New Roman"/>
                <a:cs typeface="Times New Roman"/>
                <a:sym typeface="Times New Roman"/>
              </a:rPr>
              <a:t>        </a:t>
            </a:r>
            <a:r>
              <a:rPr lang="en" sz="1100"/>
              <a:t>Φ: W</a:t>
            </a:r>
            <a:r>
              <a:rPr baseline="-25000" lang="en" sz="1100"/>
              <a:t>N</a:t>
            </a:r>
            <a:r>
              <a:rPr lang="en" sz="1100"/>
              <a:t> -&gt; P</a:t>
            </a:r>
            <a:r>
              <a:rPr baseline="30000" lang="en" sz="1100"/>
              <a:t>+</a:t>
            </a:r>
            <a:r>
              <a:rPr baseline="-25000" lang="en" sz="1100"/>
              <a:t>N</a:t>
            </a:r>
            <a:r>
              <a:rPr lang="en" sz="1100"/>
              <a:t>, F -&gt; ∑</a:t>
            </a:r>
            <a:r>
              <a:rPr baseline="-25000" lang="en" sz="1100"/>
              <a:t>F­</a:t>
            </a:r>
            <a:r>
              <a:rPr lang="en" sz="1100"/>
              <a:t> is injective</a:t>
            </a:r>
            <a:endParaRPr sz="1100"/>
          </a:p>
          <a:p>
            <a:pPr indent="0" lvl="0" marL="914400" rtl="0" algn="l">
              <a:lnSpc>
                <a:spcPct val="115000"/>
              </a:lnSpc>
              <a:spcBef>
                <a:spcPts val="1200"/>
              </a:spcBef>
              <a:spcAft>
                <a:spcPts val="0"/>
              </a:spcAft>
              <a:buNone/>
            </a:pPr>
            <a:r>
              <a:t/>
            </a:r>
            <a:endParaRPr sz="1100">
              <a:solidFill>
                <a:schemeClr val="dk1"/>
              </a:solidFill>
            </a:endParaRPr>
          </a:p>
          <a:p>
            <a:pPr indent="0" lvl="0" marL="914400" marR="0" rtl="0" algn="l">
              <a:lnSpc>
                <a:spcPct val="100000"/>
              </a:lnSpc>
              <a:spcBef>
                <a:spcPts val="1200"/>
              </a:spcBef>
              <a:spcAft>
                <a:spcPts val="0"/>
              </a:spcAft>
              <a:buNone/>
            </a:pPr>
            <a:r>
              <a:t/>
            </a:r>
            <a:endParaRPr sz="1500">
              <a:solidFill>
                <a:schemeClr val="dk1"/>
              </a:solidFill>
              <a:latin typeface="Avenir"/>
              <a:ea typeface="Avenir"/>
              <a:cs typeface="Avenir"/>
              <a:sym typeface="Avenir"/>
            </a:endParaRPr>
          </a:p>
        </p:txBody>
      </p:sp>
      <p:pic>
        <p:nvPicPr>
          <p:cNvPr id="234" name="Google Shape;234;p34"/>
          <p:cNvPicPr preferRelativeResize="0"/>
          <p:nvPr/>
        </p:nvPicPr>
        <p:blipFill>
          <a:blip r:embed="rId3">
            <a:alphaModFix/>
          </a:blip>
          <a:stretch>
            <a:fillRect/>
          </a:stretch>
        </p:blipFill>
        <p:spPr>
          <a:xfrm>
            <a:off x="4572000" y="2767900"/>
            <a:ext cx="3158900" cy="190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8" name="Shape 238"/>
        <p:cNvGrpSpPr/>
        <p:nvPr/>
      </p:nvGrpSpPr>
      <p:grpSpPr>
        <a:xfrm>
          <a:off x="0" y="0"/>
          <a:ext cx="0" cy="0"/>
          <a:chOff x="0" y="0"/>
          <a:chExt cx="0" cy="0"/>
        </a:xfrm>
      </p:grpSpPr>
      <p:sp>
        <p:nvSpPr>
          <p:cNvPr id="239" name="Google Shape;239;p35"/>
          <p:cNvSpPr/>
          <p:nvPr/>
        </p:nvSpPr>
        <p:spPr>
          <a:xfrm>
            <a:off x="0" y="0"/>
            <a:ext cx="9144000" cy="5143500"/>
          </a:xfrm>
          <a:prstGeom prst="rect">
            <a:avLst/>
          </a:prstGeom>
          <a:solidFill>
            <a:srgbClr val="AEAEAE">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40" name="Google Shape;240;p35"/>
          <p:cNvSpPr/>
          <p:nvPr/>
        </p:nvSpPr>
        <p:spPr>
          <a:xfrm>
            <a:off x="-1" y="174726"/>
            <a:ext cx="7179457" cy="4972050"/>
          </a:xfrm>
          <a:custGeom>
            <a:rect b="b" l="l" r="r" t="t"/>
            <a:pathLst>
              <a:path extrusionOk="0" h="6858000" w="9263816">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41" name="Google Shape;241;p35"/>
          <p:cNvSpPr/>
          <p:nvPr/>
        </p:nvSpPr>
        <p:spPr>
          <a:xfrm>
            <a:off x="0" y="0"/>
            <a:ext cx="91416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42" name="Google Shape;242;p35"/>
          <p:cNvSpPr/>
          <p:nvPr/>
        </p:nvSpPr>
        <p:spPr>
          <a:xfrm>
            <a:off x="0" y="0"/>
            <a:ext cx="9144000" cy="5143500"/>
          </a:xfrm>
          <a:prstGeom prst="rect">
            <a:avLst/>
          </a:prstGeom>
          <a:solidFill>
            <a:srgbClr val="AEAEAE">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43" name="Google Shape;243;p35"/>
          <p:cNvSpPr/>
          <p:nvPr/>
        </p:nvSpPr>
        <p:spPr>
          <a:xfrm>
            <a:off x="3621133" y="0"/>
            <a:ext cx="5520581" cy="5143500"/>
          </a:xfrm>
          <a:custGeom>
            <a:rect b="b" l="l" r="r" t="t"/>
            <a:pathLst>
              <a:path extrusionOk="0" h="6858000" w="7360775">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44" name="Google Shape;244;p35"/>
          <p:cNvSpPr txBox="1"/>
          <p:nvPr>
            <p:ph type="title"/>
          </p:nvPr>
        </p:nvSpPr>
        <p:spPr>
          <a:xfrm>
            <a:off x="457200" y="497975"/>
            <a:ext cx="7334400" cy="515700"/>
          </a:xfrm>
          <a:prstGeom prst="rect">
            <a:avLst/>
          </a:prstGeom>
          <a:noFill/>
          <a:ln>
            <a:noFill/>
          </a:ln>
        </p:spPr>
        <p:txBody>
          <a:bodyPr anchorCtr="0" anchor="t" bIns="34275" lIns="68575" spcFirstLastPara="1" rIns="68575" wrap="square" tIns="34275">
            <a:spAutoFit/>
          </a:bodyPr>
          <a:lstStyle/>
          <a:p>
            <a:pPr indent="0" lvl="0" marL="0" rtl="0" algn="l">
              <a:lnSpc>
                <a:spcPct val="100000"/>
              </a:lnSpc>
              <a:spcBef>
                <a:spcPts val="0"/>
              </a:spcBef>
              <a:spcAft>
                <a:spcPts val="0"/>
              </a:spcAft>
              <a:buClr>
                <a:schemeClr val="dk1"/>
              </a:buClr>
              <a:buSzPts val="3300"/>
              <a:buFont typeface="Arial"/>
              <a:buNone/>
            </a:pPr>
            <a:r>
              <a:rPr lang="en" sz="2900"/>
              <a:t>Result - </a:t>
            </a:r>
            <a:r>
              <a:rPr lang="en" sz="2900"/>
              <a:t>Wald Forest</a:t>
            </a:r>
            <a:endParaRPr sz="2900"/>
          </a:p>
        </p:txBody>
      </p:sp>
      <p:sp>
        <p:nvSpPr>
          <p:cNvPr id="245" name="Google Shape;245;p35"/>
          <p:cNvSpPr txBox="1"/>
          <p:nvPr/>
        </p:nvSpPr>
        <p:spPr>
          <a:xfrm>
            <a:off x="159600" y="1075175"/>
            <a:ext cx="4594800" cy="3925200"/>
          </a:xfrm>
          <a:prstGeom prst="rect">
            <a:avLst/>
          </a:prstGeom>
          <a:noFill/>
          <a:ln>
            <a:noFill/>
          </a:ln>
        </p:spPr>
        <p:txBody>
          <a:bodyPr anchorCtr="0" anchor="t" bIns="34275" lIns="68575" spcFirstLastPara="1" rIns="68575" wrap="square" tIns="34275">
            <a:normAutofit/>
          </a:bodyPr>
          <a:lstStyle/>
          <a:p>
            <a:pPr indent="-215900" lvl="0" marL="431800" marR="0" rtl="0" algn="l">
              <a:lnSpc>
                <a:spcPct val="100000"/>
              </a:lnSpc>
              <a:spcBef>
                <a:spcPts val="0"/>
              </a:spcBef>
              <a:spcAft>
                <a:spcPts val="0"/>
              </a:spcAft>
              <a:buClr>
                <a:schemeClr val="dk1"/>
              </a:buClr>
              <a:buSzPts val="3300"/>
              <a:buFont typeface="Arial"/>
              <a:buNone/>
            </a:pPr>
            <a:r>
              <a:t/>
            </a:r>
            <a:endParaRPr b="0" i="0" sz="3300" u="none" cap="none" strike="noStrike">
              <a:solidFill>
                <a:schemeClr val="dk1"/>
              </a:solidFill>
              <a:latin typeface="Arial"/>
              <a:ea typeface="Arial"/>
              <a:cs typeface="Arial"/>
              <a:sym typeface="Arial"/>
            </a:endParaRPr>
          </a:p>
        </p:txBody>
      </p:sp>
      <p:sp>
        <p:nvSpPr>
          <p:cNvPr id="246" name="Google Shape;246;p35"/>
          <p:cNvSpPr txBox="1"/>
          <p:nvPr/>
        </p:nvSpPr>
        <p:spPr>
          <a:xfrm>
            <a:off x="457200" y="1203800"/>
            <a:ext cx="7628700" cy="2913900"/>
          </a:xfrm>
          <a:prstGeom prst="rect">
            <a:avLst/>
          </a:prstGeom>
          <a:noFill/>
          <a:ln>
            <a:noFill/>
          </a:ln>
        </p:spPr>
        <p:txBody>
          <a:bodyPr anchorCtr="0" anchor="t" bIns="34275" lIns="68575" spcFirstLastPara="1" rIns="68575" wrap="square" tIns="34275">
            <a:normAutofit/>
          </a:bodyPr>
          <a:lstStyle/>
          <a:p>
            <a:pPr indent="-323850" lvl="0" marL="457200" marR="0" rtl="0" algn="l">
              <a:lnSpc>
                <a:spcPct val="100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Wald space BHV</a:t>
            </a:r>
            <a:r>
              <a:rPr baseline="30000" lang="en" sz="1500">
                <a:solidFill>
                  <a:schemeClr val="dk1"/>
                </a:solidFill>
                <a:latin typeface="Avenir"/>
                <a:ea typeface="Avenir"/>
                <a:cs typeface="Avenir"/>
                <a:sym typeface="Avenir"/>
              </a:rPr>
              <a:t>+</a:t>
            </a:r>
            <a:r>
              <a:rPr baseline="-25000" lang="en" sz="1500">
                <a:solidFill>
                  <a:schemeClr val="dk1"/>
                </a:solidFill>
                <a:latin typeface="Avenir"/>
                <a:ea typeface="Avenir"/>
                <a:cs typeface="Avenir"/>
                <a:sym typeface="Avenir"/>
              </a:rPr>
              <a:t>n -1</a:t>
            </a:r>
            <a:r>
              <a:rPr lang="en" sz="1500">
                <a:solidFill>
                  <a:schemeClr val="dk1"/>
                </a:solidFill>
                <a:latin typeface="Avenir"/>
                <a:ea typeface="Avenir"/>
                <a:cs typeface="Avenir"/>
                <a:sym typeface="Avenir"/>
              </a:rPr>
              <a:t>⊂ W</a:t>
            </a:r>
            <a:r>
              <a:rPr baseline="-25000" lang="en" sz="1500">
                <a:solidFill>
                  <a:schemeClr val="dk1"/>
                </a:solidFill>
                <a:latin typeface="Avenir"/>
                <a:ea typeface="Avenir"/>
                <a:cs typeface="Avenir"/>
                <a:sym typeface="Avenir"/>
              </a:rPr>
              <a:t>N</a:t>
            </a:r>
            <a:endParaRPr sz="1500">
              <a:solidFill>
                <a:schemeClr val="dk1"/>
              </a:solidFill>
              <a:latin typeface="Avenir"/>
              <a:ea typeface="Avenir"/>
              <a:cs typeface="Avenir"/>
              <a:sym typeface="Avenir"/>
            </a:endParaRPr>
          </a:p>
          <a:p>
            <a:pPr indent="-323850" lvl="0" marL="457200" marR="0" rtl="0" algn="l">
              <a:lnSpc>
                <a:spcPct val="100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dW</a:t>
            </a:r>
            <a:r>
              <a:rPr baseline="-25000" lang="en" sz="1500">
                <a:solidFill>
                  <a:schemeClr val="dk1"/>
                </a:solidFill>
                <a:latin typeface="Avenir"/>
                <a:ea typeface="Avenir"/>
                <a:cs typeface="Avenir"/>
                <a:sym typeface="Avenir"/>
              </a:rPr>
              <a:t>N</a:t>
            </a:r>
            <a:r>
              <a:rPr lang="en" sz="1500">
                <a:solidFill>
                  <a:schemeClr val="dk1"/>
                </a:solidFill>
                <a:latin typeface="Avenir"/>
                <a:ea typeface="Avenir"/>
                <a:cs typeface="Avenir"/>
                <a:sym typeface="Avenir"/>
              </a:rPr>
              <a:t>(F</a:t>
            </a:r>
            <a:r>
              <a:rPr baseline="-25000" lang="en" sz="1500">
                <a:solidFill>
                  <a:schemeClr val="dk1"/>
                </a:solidFill>
                <a:latin typeface="Avenir"/>
                <a:ea typeface="Avenir"/>
                <a:cs typeface="Avenir"/>
                <a:sym typeface="Avenir"/>
              </a:rPr>
              <a:t>1</a:t>
            </a:r>
            <a:r>
              <a:rPr lang="en" sz="1500">
                <a:solidFill>
                  <a:schemeClr val="dk1"/>
                </a:solidFill>
                <a:latin typeface="Avenir"/>
                <a:ea typeface="Avenir"/>
                <a:cs typeface="Avenir"/>
                <a:sym typeface="Avenir"/>
              </a:rPr>
              <a:t>,F</a:t>
            </a:r>
            <a:r>
              <a:rPr baseline="-25000" lang="en" sz="1500">
                <a:solidFill>
                  <a:schemeClr val="dk1"/>
                </a:solidFill>
                <a:latin typeface="Avenir"/>
                <a:ea typeface="Avenir"/>
                <a:cs typeface="Avenir"/>
                <a:sym typeface="Avenir"/>
              </a:rPr>
              <a:t>2</a:t>
            </a:r>
            <a:r>
              <a:rPr lang="en" sz="1500">
                <a:solidFill>
                  <a:schemeClr val="dk1"/>
                </a:solidFill>
                <a:latin typeface="Avenir"/>
                <a:ea typeface="Avenir"/>
                <a:cs typeface="Avenir"/>
                <a:sym typeface="Avenir"/>
              </a:rPr>
              <a:t>) &lt; ∞ for all F</a:t>
            </a:r>
            <a:r>
              <a:rPr baseline="-25000" lang="en" sz="1500">
                <a:solidFill>
                  <a:schemeClr val="dk1"/>
                </a:solidFill>
                <a:latin typeface="Avenir"/>
                <a:ea typeface="Avenir"/>
                <a:cs typeface="Avenir"/>
                <a:sym typeface="Avenir"/>
              </a:rPr>
              <a:t>1</a:t>
            </a:r>
            <a:r>
              <a:rPr lang="en" sz="1500">
                <a:solidFill>
                  <a:schemeClr val="dk1"/>
                </a:solidFill>
                <a:latin typeface="Avenir"/>
                <a:ea typeface="Avenir"/>
                <a:cs typeface="Avenir"/>
                <a:sym typeface="Avenir"/>
              </a:rPr>
              <a:t>,F</a:t>
            </a:r>
            <a:r>
              <a:rPr baseline="-25000" lang="en" sz="1500">
                <a:solidFill>
                  <a:schemeClr val="dk1"/>
                </a:solidFill>
                <a:latin typeface="Avenir"/>
                <a:ea typeface="Avenir"/>
                <a:cs typeface="Avenir"/>
                <a:sym typeface="Avenir"/>
              </a:rPr>
              <a:t>2</a:t>
            </a:r>
            <a:r>
              <a:rPr lang="en" sz="1500">
                <a:solidFill>
                  <a:schemeClr val="dk1"/>
                </a:solidFill>
                <a:latin typeface="Avenir"/>
                <a:ea typeface="Avenir"/>
                <a:cs typeface="Avenir"/>
                <a:sym typeface="Avenir"/>
              </a:rPr>
              <a:t> ∈ W</a:t>
            </a:r>
            <a:r>
              <a:rPr baseline="-25000" lang="en" sz="1500">
                <a:solidFill>
                  <a:schemeClr val="dk1"/>
                </a:solidFill>
                <a:latin typeface="Avenir"/>
                <a:ea typeface="Avenir"/>
                <a:cs typeface="Avenir"/>
                <a:sym typeface="Avenir"/>
              </a:rPr>
              <a:t>N</a:t>
            </a:r>
            <a:endParaRPr sz="1500">
              <a:solidFill>
                <a:schemeClr val="dk1"/>
              </a:solidFill>
              <a:latin typeface="Avenir"/>
              <a:ea typeface="Avenir"/>
              <a:cs typeface="Avenir"/>
              <a:sym typeface="Avenir"/>
            </a:endParaRPr>
          </a:p>
          <a:p>
            <a:pPr indent="-323850" lvl="0" marL="457200" marR="0" rtl="0" algn="l">
              <a:lnSpc>
                <a:spcPct val="100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dW</a:t>
            </a:r>
            <a:r>
              <a:rPr baseline="-25000" lang="en" sz="1500">
                <a:solidFill>
                  <a:schemeClr val="dk1"/>
                </a:solidFill>
                <a:latin typeface="Avenir"/>
                <a:ea typeface="Avenir"/>
                <a:cs typeface="Avenir"/>
                <a:sym typeface="Avenir"/>
              </a:rPr>
              <a:t>4</a:t>
            </a:r>
            <a:r>
              <a:rPr lang="en" sz="1500">
                <a:solidFill>
                  <a:schemeClr val="dk1"/>
                </a:solidFill>
                <a:latin typeface="Avenir"/>
                <a:ea typeface="Avenir"/>
                <a:cs typeface="Avenir"/>
                <a:sym typeface="Avenir"/>
              </a:rPr>
              <a:t>(T</a:t>
            </a:r>
            <a:r>
              <a:rPr baseline="-25000" lang="en" sz="1500">
                <a:solidFill>
                  <a:schemeClr val="dk1"/>
                </a:solidFill>
                <a:latin typeface="Avenir"/>
                <a:ea typeface="Avenir"/>
                <a:cs typeface="Avenir"/>
                <a:sym typeface="Avenir"/>
              </a:rPr>
              <a:t>1</a:t>
            </a:r>
            <a:r>
              <a:rPr lang="en" sz="1500">
                <a:solidFill>
                  <a:schemeClr val="dk1"/>
                </a:solidFill>
                <a:latin typeface="Avenir"/>
                <a:ea typeface="Avenir"/>
                <a:cs typeface="Avenir"/>
                <a:sym typeface="Avenir"/>
              </a:rPr>
              <a:t>,F), </a:t>
            </a:r>
            <a:r>
              <a:rPr lang="en" sz="1500">
                <a:solidFill>
                  <a:schemeClr val="dk1"/>
                </a:solidFill>
                <a:latin typeface="Avenir"/>
                <a:ea typeface="Avenir"/>
                <a:cs typeface="Avenir"/>
                <a:sym typeface="Avenir"/>
              </a:rPr>
              <a:t>dW</a:t>
            </a:r>
            <a:r>
              <a:rPr baseline="-25000" lang="en" sz="1500">
                <a:solidFill>
                  <a:schemeClr val="dk1"/>
                </a:solidFill>
                <a:latin typeface="Avenir"/>
                <a:ea typeface="Avenir"/>
                <a:cs typeface="Avenir"/>
                <a:sym typeface="Avenir"/>
              </a:rPr>
              <a:t>4</a:t>
            </a:r>
            <a:r>
              <a:rPr lang="en" sz="1500">
                <a:solidFill>
                  <a:schemeClr val="dk1"/>
                </a:solidFill>
                <a:latin typeface="Avenir"/>
                <a:ea typeface="Avenir"/>
                <a:cs typeface="Avenir"/>
                <a:sym typeface="Avenir"/>
              </a:rPr>
              <a:t>(T</a:t>
            </a:r>
            <a:r>
              <a:rPr baseline="-25000" lang="en" sz="1500">
                <a:solidFill>
                  <a:schemeClr val="dk1"/>
                </a:solidFill>
                <a:latin typeface="Avenir"/>
                <a:ea typeface="Avenir"/>
                <a:cs typeface="Avenir"/>
                <a:sym typeface="Avenir"/>
              </a:rPr>
              <a:t>2</a:t>
            </a:r>
            <a:r>
              <a:rPr lang="en" sz="1500">
                <a:solidFill>
                  <a:schemeClr val="dk1"/>
                </a:solidFill>
                <a:latin typeface="Avenir"/>
                <a:ea typeface="Avenir"/>
                <a:cs typeface="Avenir"/>
                <a:sym typeface="Avenir"/>
              </a:rPr>
              <a:t>,F), dW</a:t>
            </a:r>
            <a:r>
              <a:rPr baseline="-25000" lang="en" sz="1500">
                <a:solidFill>
                  <a:schemeClr val="dk1"/>
                </a:solidFill>
                <a:latin typeface="Avenir"/>
                <a:ea typeface="Avenir"/>
                <a:cs typeface="Avenir"/>
                <a:sym typeface="Avenir"/>
              </a:rPr>
              <a:t>4</a:t>
            </a:r>
            <a:r>
              <a:rPr lang="en" sz="1500">
                <a:solidFill>
                  <a:schemeClr val="dk1"/>
                </a:solidFill>
                <a:latin typeface="Avenir"/>
                <a:ea typeface="Avenir"/>
                <a:cs typeface="Avenir"/>
                <a:sym typeface="Avenir"/>
              </a:rPr>
              <a:t>(T</a:t>
            </a:r>
            <a:r>
              <a:rPr baseline="-25000" lang="en" sz="1500">
                <a:solidFill>
                  <a:schemeClr val="dk1"/>
                </a:solidFill>
                <a:latin typeface="Avenir"/>
                <a:ea typeface="Avenir"/>
                <a:cs typeface="Avenir"/>
                <a:sym typeface="Avenir"/>
              </a:rPr>
              <a:t>1</a:t>
            </a:r>
            <a:r>
              <a:rPr lang="en" sz="1500">
                <a:solidFill>
                  <a:schemeClr val="dk1"/>
                </a:solidFill>
                <a:latin typeface="Avenir"/>
                <a:ea typeface="Avenir"/>
                <a:cs typeface="Avenir"/>
                <a:sym typeface="Avenir"/>
              </a:rPr>
              <a:t>,T</a:t>
            </a:r>
            <a:r>
              <a:rPr baseline="-25000" lang="en" sz="1500">
                <a:solidFill>
                  <a:schemeClr val="dk1"/>
                </a:solidFill>
                <a:latin typeface="Avenir"/>
                <a:ea typeface="Avenir"/>
                <a:cs typeface="Avenir"/>
                <a:sym typeface="Avenir"/>
              </a:rPr>
              <a:t>2</a:t>
            </a:r>
            <a:r>
              <a:rPr lang="en" sz="1500">
                <a:solidFill>
                  <a:schemeClr val="dk1"/>
                </a:solidFill>
                <a:latin typeface="Avenir"/>
                <a:ea typeface="Avenir"/>
                <a:cs typeface="Avenir"/>
                <a:sym typeface="Avenir"/>
              </a:rPr>
              <a:t>) -&gt; 0 as ℓ -&gt; ᪲᪲∞ </a:t>
            </a:r>
            <a:endParaRPr sz="1500">
              <a:solidFill>
                <a:schemeClr val="dk1"/>
              </a:solidFill>
              <a:latin typeface="Avenir"/>
              <a:ea typeface="Avenir"/>
              <a:cs typeface="Avenir"/>
              <a:sym typeface="Avenir"/>
            </a:endParaRPr>
          </a:p>
        </p:txBody>
      </p:sp>
      <p:pic>
        <p:nvPicPr>
          <p:cNvPr id="247" name="Google Shape;247;p35"/>
          <p:cNvPicPr preferRelativeResize="0"/>
          <p:nvPr/>
        </p:nvPicPr>
        <p:blipFill>
          <a:blip r:embed="rId3">
            <a:alphaModFix/>
          </a:blip>
          <a:stretch>
            <a:fillRect/>
          </a:stretch>
        </p:blipFill>
        <p:spPr>
          <a:xfrm>
            <a:off x="640000" y="2439174"/>
            <a:ext cx="6868176" cy="2326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1" name="Shape 251"/>
        <p:cNvGrpSpPr/>
        <p:nvPr/>
      </p:nvGrpSpPr>
      <p:grpSpPr>
        <a:xfrm>
          <a:off x="0" y="0"/>
          <a:ext cx="0" cy="0"/>
          <a:chOff x="0" y="0"/>
          <a:chExt cx="0" cy="0"/>
        </a:xfrm>
      </p:grpSpPr>
      <p:sp>
        <p:nvSpPr>
          <p:cNvPr id="252" name="Google Shape;252;p36"/>
          <p:cNvSpPr/>
          <p:nvPr/>
        </p:nvSpPr>
        <p:spPr>
          <a:xfrm>
            <a:off x="0" y="0"/>
            <a:ext cx="9144001"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53" name="Google Shape;253;p36"/>
          <p:cNvSpPr/>
          <p:nvPr/>
        </p:nvSpPr>
        <p:spPr>
          <a:xfrm>
            <a:off x="-1" y="174726"/>
            <a:ext cx="7170358" cy="4968774"/>
          </a:xfrm>
          <a:custGeom>
            <a:rect b="b" l="l" r="r" t="t"/>
            <a:pathLst>
              <a:path extrusionOk="0" h="6858000" w="9263816">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54" name="Google Shape;254;p36"/>
          <p:cNvSpPr/>
          <p:nvPr/>
        </p:nvSpPr>
        <p:spPr>
          <a:xfrm>
            <a:off x="0" y="0"/>
            <a:ext cx="9141714"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55" name="Google Shape;255;p36"/>
          <p:cNvSpPr/>
          <p:nvPr/>
        </p:nvSpPr>
        <p:spPr>
          <a:xfrm>
            <a:off x="0" y="0"/>
            <a:ext cx="9144001"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56" name="Google Shape;256;p36"/>
          <p:cNvSpPr/>
          <p:nvPr/>
        </p:nvSpPr>
        <p:spPr>
          <a:xfrm>
            <a:off x="0" y="151158"/>
            <a:ext cx="5828627" cy="4992343"/>
          </a:xfrm>
          <a:custGeom>
            <a:rect b="b" l="l" r="r" t="t"/>
            <a:pathLst>
              <a:path extrusionOk="0" h="6656457" w="7771503">
                <a:moveTo>
                  <a:pt x="4751102" y="5738009"/>
                </a:moveTo>
                <a:cubicBezTo>
                  <a:pt x="4918391" y="5738009"/>
                  <a:pt x="5054006" y="5873624"/>
                  <a:pt x="5054006" y="6040913"/>
                </a:cubicBezTo>
                <a:cubicBezTo>
                  <a:pt x="5054006" y="6208202"/>
                  <a:pt x="4918391" y="6343817"/>
                  <a:pt x="4751102" y="6343817"/>
                </a:cubicBezTo>
                <a:cubicBezTo>
                  <a:pt x="4583812" y="6343817"/>
                  <a:pt x="4448198" y="6208202"/>
                  <a:pt x="4448198" y="6040913"/>
                </a:cubicBezTo>
                <a:cubicBezTo>
                  <a:pt x="4448198" y="5873624"/>
                  <a:pt x="4583812" y="5738009"/>
                  <a:pt x="4751102" y="5738009"/>
                </a:cubicBezTo>
                <a:close/>
                <a:moveTo>
                  <a:pt x="7241117" y="2776144"/>
                </a:moveTo>
                <a:cubicBezTo>
                  <a:pt x="7457144" y="2776144"/>
                  <a:pt x="7632269" y="2951270"/>
                  <a:pt x="7632269" y="3167296"/>
                </a:cubicBezTo>
                <a:cubicBezTo>
                  <a:pt x="7632269" y="3383323"/>
                  <a:pt x="7457144" y="3558448"/>
                  <a:pt x="7241117" y="3558448"/>
                </a:cubicBezTo>
                <a:cubicBezTo>
                  <a:pt x="7025091" y="3558448"/>
                  <a:pt x="6849966" y="3383323"/>
                  <a:pt x="6849966" y="3167296"/>
                </a:cubicBezTo>
                <a:cubicBezTo>
                  <a:pt x="6849966" y="2951270"/>
                  <a:pt x="7025091" y="2776144"/>
                  <a:pt x="7241117" y="2776144"/>
                </a:cubicBezTo>
                <a:close/>
                <a:moveTo>
                  <a:pt x="7542337" y="2198162"/>
                </a:moveTo>
                <a:cubicBezTo>
                  <a:pt x="7668902" y="2198162"/>
                  <a:pt x="7771503" y="2300763"/>
                  <a:pt x="7771503" y="2427328"/>
                </a:cubicBezTo>
                <a:cubicBezTo>
                  <a:pt x="7771503" y="2553893"/>
                  <a:pt x="7668902" y="2656494"/>
                  <a:pt x="7542337" y="2656494"/>
                </a:cubicBezTo>
                <a:cubicBezTo>
                  <a:pt x="7415772" y="2656494"/>
                  <a:pt x="7313171" y="2553893"/>
                  <a:pt x="7313171" y="2427328"/>
                </a:cubicBezTo>
                <a:cubicBezTo>
                  <a:pt x="7313171" y="2300763"/>
                  <a:pt x="7415772" y="2198162"/>
                  <a:pt x="7542337" y="2198162"/>
                </a:cubicBezTo>
                <a:close/>
                <a:moveTo>
                  <a:pt x="0" y="1412395"/>
                </a:moveTo>
                <a:lnTo>
                  <a:pt x="23085" y="1431442"/>
                </a:lnTo>
                <a:cubicBezTo>
                  <a:pt x="93870" y="1502227"/>
                  <a:pt x="137651" y="1600015"/>
                  <a:pt x="137651" y="1708029"/>
                </a:cubicBezTo>
                <a:cubicBezTo>
                  <a:pt x="137651" y="1816042"/>
                  <a:pt x="93870" y="1913831"/>
                  <a:pt x="23085" y="1984615"/>
                </a:cubicBezTo>
                <a:lnTo>
                  <a:pt x="0" y="2003662"/>
                </a:lnTo>
                <a:close/>
                <a:moveTo>
                  <a:pt x="5830854" y="1313"/>
                </a:moveTo>
                <a:cubicBezTo>
                  <a:pt x="6117154" y="-9539"/>
                  <a:pt x="6413674" y="46698"/>
                  <a:pt x="6718454" y="178565"/>
                </a:cubicBezTo>
                <a:cubicBezTo>
                  <a:pt x="7365956" y="459056"/>
                  <a:pt x="7905424" y="1428183"/>
                  <a:pt x="7157096" y="2241640"/>
                </a:cubicBezTo>
                <a:cubicBezTo>
                  <a:pt x="6983814" y="2430052"/>
                  <a:pt x="6828499" y="2635484"/>
                  <a:pt x="6672474" y="2839025"/>
                </a:cubicBezTo>
                <a:cubicBezTo>
                  <a:pt x="6524960" y="3031574"/>
                  <a:pt x="6520823" y="3253792"/>
                  <a:pt x="6648833" y="3462179"/>
                </a:cubicBezTo>
                <a:cubicBezTo>
                  <a:pt x="6789965" y="3691133"/>
                  <a:pt x="6954146" y="3908740"/>
                  <a:pt x="7069864" y="4149634"/>
                </a:cubicBezTo>
                <a:cubicBezTo>
                  <a:pt x="7276243" y="4579175"/>
                  <a:pt x="7193028" y="5002333"/>
                  <a:pt x="6685240" y="5298071"/>
                </a:cubicBezTo>
                <a:cubicBezTo>
                  <a:pt x="6268819" y="5540619"/>
                  <a:pt x="5826276" y="5550076"/>
                  <a:pt x="5365056" y="5503741"/>
                </a:cubicBezTo>
                <a:cubicBezTo>
                  <a:pt x="4966248" y="5463788"/>
                  <a:pt x="4536944" y="5432820"/>
                  <a:pt x="4204326" y="5673239"/>
                </a:cubicBezTo>
                <a:cubicBezTo>
                  <a:pt x="3935184" y="5868034"/>
                  <a:pt x="3748072" y="6177011"/>
                  <a:pt x="3527155" y="6437525"/>
                </a:cubicBezTo>
                <a:lnTo>
                  <a:pt x="3352239" y="6656457"/>
                </a:lnTo>
                <a:lnTo>
                  <a:pt x="1803246" y="6656457"/>
                </a:lnTo>
                <a:lnTo>
                  <a:pt x="1760204" y="6533563"/>
                </a:lnTo>
                <a:cubicBezTo>
                  <a:pt x="1735529" y="6448192"/>
                  <a:pt x="1718685" y="6359158"/>
                  <a:pt x="1704146" y="6273580"/>
                </a:cubicBezTo>
                <a:cubicBezTo>
                  <a:pt x="1618570" y="5772765"/>
                  <a:pt x="1094114" y="5619577"/>
                  <a:pt x="712563" y="5729858"/>
                </a:cubicBezTo>
                <a:cubicBezTo>
                  <a:pt x="504589" y="5790473"/>
                  <a:pt x="308175" y="5819821"/>
                  <a:pt x="124360" y="5821137"/>
                </a:cubicBezTo>
                <a:lnTo>
                  <a:pt x="0" y="5815660"/>
                </a:lnTo>
                <a:lnTo>
                  <a:pt x="0" y="2598828"/>
                </a:lnTo>
                <a:lnTo>
                  <a:pt x="55102" y="2586627"/>
                </a:lnTo>
                <a:cubicBezTo>
                  <a:pt x="121884" y="2569964"/>
                  <a:pt x="188046" y="2551444"/>
                  <a:pt x="253352" y="2530759"/>
                </a:cubicBezTo>
                <a:cubicBezTo>
                  <a:pt x="495428" y="2453928"/>
                  <a:pt x="597672" y="2219063"/>
                  <a:pt x="700388" y="2004530"/>
                </a:cubicBezTo>
                <a:cubicBezTo>
                  <a:pt x="956291" y="1469789"/>
                  <a:pt x="1360302" y="1202893"/>
                  <a:pt x="1886648" y="1280314"/>
                </a:cubicBezTo>
                <a:cubicBezTo>
                  <a:pt x="2090781" y="1310337"/>
                  <a:pt x="2290895" y="1421445"/>
                  <a:pt x="2474460" y="1527470"/>
                </a:cubicBezTo>
                <a:cubicBezTo>
                  <a:pt x="2966648" y="1811862"/>
                  <a:pt x="3412500" y="1675340"/>
                  <a:pt x="3760720" y="1326530"/>
                </a:cubicBezTo>
                <a:cubicBezTo>
                  <a:pt x="4007758" y="1078308"/>
                  <a:pt x="4228086" y="801010"/>
                  <a:pt x="4493564" y="575129"/>
                </a:cubicBezTo>
                <a:cubicBezTo>
                  <a:pt x="4904902" y="223851"/>
                  <a:pt x="5353685" y="19401"/>
                  <a:pt x="5830854" y="131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57" name="Google Shape;257;p36"/>
          <p:cNvSpPr txBox="1"/>
          <p:nvPr>
            <p:ph type="title"/>
          </p:nvPr>
        </p:nvSpPr>
        <p:spPr>
          <a:xfrm>
            <a:off x="630936" y="497969"/>
            <a:ext cx="6693056" cy="2994158"/>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4100"/>
              <a:buFont typeface="Arial"/>
              <a:buNone/>
            </a:pPr>
            <a:r>
              <a:rPr lang="en" sz="3100"/>
              <a:t>Putting it all together</a:t>
            </a:r>
            <a:endParaRPr sz="3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1" name="Shape 261"/>
        <p:cNvGrpSpPr/>
        <p:nvPr/>
      </p:nvGrpSpPr>
      <p:grpSpPr>
        <a:xfrm>
          <a:off x="0" y="0"/>
          <a:ext cx="0" cy="0"/>
          <a:chOff x="0" y="0"/>
          <a:chExt cx="0" cy="0"/>
        </a:xfrm>
      </p:grpSpPr>
      <p:sp>
        <p:nvSpPr>
          <p:cNvPr id="262" name="Google Shape;262;p37"/>
          <p:cNvSpPr/>
          <p:nvPr/>
        </p:nvSpPr>
        <p:spPr>
          <a:xfrm>
            <a:off x="0" y="0"/>
            <a:ext cx="9141714"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63" name="Google Shape;263;p37"/>
          <p:cNvSpPr/>
          <p:nvPr/>
        </p:nvSpPr>
        <p:spPr>
          <a:xfrm>
            <a:off x="0" y="0"/>
            <a:ext cx="9144001"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64" name="Google Shape;264;p37"/>
          <p:cNvSpPr/>
          <p:nvPr/>
        </p:nvSpPr>
        <p:spPr>
          <a:xfrm>
            <a:off x="0" y="0"/>
            <a:ext cx="6687058" cy="5143500"/>
          </a:xfrm>
          <a:custGeom>
            <a:rect b="b" l="l" r="r" t="t"/>
            <a:pathLst>
              <a:path extrusionOk="0" h="6820849" w="8916078">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65" name="Google Shape;265;p37"/>
          <p:cNvSpPr txBox="1"/>
          <p:nvPr>
            <p:ph type="title"/>
          </p:nvPr>
        </p:nvSpPr>
        <p:spPr>
          <a:xfrm>
            <a:off x="457200" y="380997"/>
            <a:ext cx="4521900" cy="731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 sz="2900"/>
              <a:t>Proposed Method</a:t>
            </a:r>
            <a:endParaRPr sz="2900"/>
          </a:p>
        </p:txBody>
      </p:sp>
      <p:sp>
        <p:nvSpPr>
          <p:cNvPr id="266" name="Google Shape;266;p37"/>
          <p:cNvSpPr txBox="1"/>
          <p:nvPr>
            <p:ph idx="1" type="body"/>
          </p:nvPr>
        </p:nvSpPr>
        <p:spPr>
          <a:xfrm>
            <a:off x="457200" y="1337878"/>
            <a:ext cx="5170500" cy="3027300"/>
          </a:xfrm>
          <a:prstGeom prst="rect">
            <a:avLst/>
          </a:prstGeom>
          <a:noFill/>
          <a:ln>
            <a:noFill/>
          </a:ln>
        </p:spPr>
        <p:txBody>
          <a:bodyPr anchorCtr="0" anchor="t" bIns="34275" lIns="68575" spcFirstLastPara="1" rIns="68575" wrap="square" tIns="34275">
            <a:normAutofit/>
          </a:bodyPr>
          <a:lstStyle/>
          <a:p>
            <a:pPr indent="-323850" lvl="0" marL="457200" rtl="0" algn="l">
              <a:lnSpc>
                <a:spcPct val="115000"/>
              </a:lnSpc>
              <a:spcBef>
                <a:spcPts val="800"/>
              </a:spcBef>
              <a:spcAft>
                <a:spcPts val="0"/>
              </a:spcAft>
              <a:buSzPts val="1500"/>
              <a:buChar char="●"/>
            </a:pPr>
            <a:r>
              <a:rPr lang="en"/>
              <a:t>Comparative study of tree distance between Wald Space and BHV</a:t>
            </a:r>
            <a:endParaRPr/>
          </a:p>
          <a:p>
            <a:pPr indent="-323850" lvl="0" marL="457200" rtl="0" algn="l">
              <a:lnSpc>
                <a:spcPct val="115000"/>
              </a:lnSpc>
              <a:spcBef>
                <a:spcPts val="0"/>
              </a:spcBef>
              <a:spcAft>
                <a:spcPts val="0"/>
              </a:spcAft>
              <a:buSzPts val="1500"/>
              <a:buChar char="●"/>
            </a:pPr>
            <a:r>
              <a:rPr lang="en"/>
              <a:t>At the same time compare phylogeny reconstruction methods</a:t>
            </a:r>
            <a:endParaRPr/>
          </a:p>
          <a:p>
            <a:pPr indent="-323850" lvl="1" marL="914400" rtl="0" algn="l">
              <a:lnSpc>
                <a:spcPct val="115000"/>
              </a:lnSpc>
              <a:spcBef>
                <a:spcPts val="0"/>
              </a:spcBef>
              <a:spcAft>
                <a:spcPts val="0"/>
              </a:spcAft>
              <a:buSzPts val="1500"/>
              <a:buChar char="○"/>
            </a:pPr>
            <a:r>
              <a:rPr lang="en" sz="1500"/>
              <a:t>Construct trees using the same set aligned sequences with different methods.</a:t>
            </a:r>
            <a:endParaRPr sz="1500"/>
          </a:p>
          <a:p>
            <a:pPr indent="-323850" lvl="1" marL="914400" rtl="0" algn="l">
              <a:lnSpc>
                <a:spcPct val="115000"/>
              </a:lnSpc>
              <a:spcBef>
                <a:spcPts val="0"/>
              </a:spcBef>
              <a:spcAft>
                <a:spcPts val="0"/>
              </a:spcAft>
              <a:buSzPts val="1500"/>
              <a:buChar char="○"/>
            </a:pPr>
            <a:r>
              <a:rPr lang="en" sz="1500"/>
              <a:t>Evaluate distance and medians between those trees to quantitatively judge tree reconstruction methods</a:t>
            </a:r>
            <a:endParaRPr sz="1500"/>
          </a:p>
          <a:p>
            <a:pPr indent="-323850" lvl="0" marL="457200" rtl="0" algn="l">
              <a:lnSpc>
                <a:spcPct val="115000"/>
              </a:lnSpc>
              <a:spcBef>
                <a:spcPts val="0"/>
              </a:spcBef>
              <a:spcAft>
                <a:spcPts val="0"/>
              </a:spcAft>
              <a:buSzPts val="1500"/>
              <a:buChar char="●"/>
            </a:pPr>
            <a:r>
              <a:rPr lang="en"/>
              <a:t>Introduce a robust framework for evaluating both of those things metric spaces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383925" y="154563"/>
            <a:ext cx="8229600" cy="9942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en" sz="2900"/>
              <a:t>Example Dataset</a:t>
            </a:r>
            <a:endParaRPr sz="2900"/>
          </a:p>
        </p:txBody>
      </p:sp>
      <p:sp>
        <p:nvSpPr>
          <p:cNvPr id="272" name="Google Shape;272;p38"/>
          <p:cNvSpPr txBox="1"/>
          <p:nvPr>
            <p:ph idx="1" type="body"/>
          </p:nvPr>
        </p:nvSpPr>
        <p:spPr>
          <a:xfrm>
            <a:off x="493850" y="1257278"/>
            <a:ext cx="8229600" cy="3301500"/>
          </a:xfrm>
          <a:prstGeom prst="rect">
            <a:avLst/>
          </a:prstGeom>
          <a:noFill/>
          <a:ln>
            <a:noFill/>
          </a:ln>
        </p:spPr>
        <p:txBody>
          <a:bodyPr anchorCtr="0" anchor="t" bIns="34275" lIns="68575" spcFirstLastPara="1" rIns="68575" wrap="square" tIns="34275">
            <a:normAutofit/>
          </a:bodyPr>
          <a:lstStyle/>
          <a:p>
            <a:pPr indent="-323850" lvl="0" marL="457200" rtl="0" algn="l">
              <a:lnSpc>
                <a:spcPct val="115000"/>
              </a:lnSpc>
              <a:spcBef>
                <a:spcPts val="800"/>
              </a:spcBef>
              <a:spcAft>
                <a:spcPts val="0"/>
              </a:spcAft>
              <a:buSzPts val="1500"/>
              <a:buChar char="●"/>
            </a:pPr>
            <a:r>
              <a:rPr lang="en"/>
              <a:t>We plan on using at least two </a:t>
            </a:r>
            <a:r>
              <a:rPr lang="en"/>
              <a:t>organism for our data sets</a:t>
            </a:r>
            <a:endParaRPr/>
          </a:p>
          <a:p>
            <a:pPr indent="-323850" lvl="1" marL="914400" rtl="0" algn="l">
              <a:lnSpc>
                <a:spcPct val="115000"/>
              </a:lnSpc>
              <a:spcBef>
                <a:spcPts val="0"/>
              </a:spcBef>
              <a:spcAft>
                <a:spcPts val="0"/>
              </a:spcAft>
              <a:buSzPts val="1500"/>
              <a:buChar char="○"/>
            </a:pPr>
            <a:r>
              <a:rPr i="1" lang="en" sz="1500"/>
              <a:t>Zilka</a:t>
            </a:r>
            <a:endParaRPr i="1" sz="1500"/>
          </a:p>
          <a:p>
            <a:pPr indent="-323850" lvl="1" marL="914400" rtl="0" algn="l">
              <a:lnSpc>
                <a:spcPct val="115000"/>
              </a:lnSpc>
              <a:spcBef>
                <a:spcPts val="0"/>
              </a:spcBef>
              <a:spcAft>
                <a:spcPts val="0"/>
              </a:spcAft>
              <a:buSzPts val="1500"/>
              <a:buChar char="○"/>
            </a:pPr>
            <a:r>
              <a:rPr i="1" lang="en" sz="1500"/>
              <a:t>Apicomplexa</a:t>
            </a:r>
            <a:endParaRPr i="1" sz="1500"/>
          </a:p>
          <a:p>
            <a:pPr indent="-323850" lvl="2" marL="1371600" rtl="0" algn="l">
              <a:lnSpc>
                <a:spcPct val="115000"/>
              </a:lnSpc>
              <a:spcBef>
                <a:spcPts val="0"/>
              </a:spcBef>
              <a:spcAft>
                <a:spcPts val="0"/>
              </a:spcAft>
              <a:buSzPts val="1500"/>
              <a:buChar char="■"/>
            </a:pPr>
            <a:r>
              <a:rPr lang="en" sz="1500"/>
              <a:t>https://github.com/grady/kdetrees/tree/master/data</a:t>
            </a:r>
            <a:endParaRPr sz="1500"/>
          </a:p>
          <a:p>
            <a:pPr indent="-323850" lvl="0" marL="457200" rtl="0" algn="l">
              <a:lnSpc>
                <a:spcPct val="115000"/>
              </a:lnSpc>
              <a:spcBef>
                <a:spcPts val="0"/>
              </a:spcBef>
              <a:spcAft>
                <a:spcPts val="0"/>
              </a:spcAft>
              <a:buSzPts val="1500"/>
              <a:buChar char="●"/>
            </a:pPr>
            <a:r>
              <a:rPr lang="en"/>
              <a:t>All data will be stored in https://github.com/RagDoll95/TreeSpace/tree/master/data</a:t>
            </a:r>
            <a:endParaRPr/>
          </a:p>
          <a:p>
            <a:pPr indent="-323850" lvl="0" marL="457200" rtl="0" algn="l">
              <a:lnSpc>
                <a:spcPct val="115000"/>
              </a:lnSpc>
              <a:spcBef>
                <a:spcPts val="0"/>
              </a:spcBef>
              <a:spcAft>
                <a:spcPts val="0"/>
              </a:spcAft>
              <a:buSzPts val="1500"/>
              <a:buChar char="●"/>
            </a:pPr>
            <a:r>
              <a:rPr lang="en"/>
              <a:t>FASTA of the capsid protein of the ZILKA virus retrieved from: The Bacterial and Viral Bioinformatics Resource Center (BV-BRC), https://www.bv-brc.org/</a:t>
            </a:r>
            <a:endParaRPr/>
          </a:p>
          <a:p>
            <a:pPr indent="-323850" lvl="0" marL="457200" rtl="0" algn="l">
              <a:lnSpc>
                <a:spcPct val="115000"/>
              </a:lnSpc>
              <a:spcBef>
                <a:spcPts val="0"/>
              </a:spcBef>
              <a:spcAft>
                <a:spcPts val="0"/>
              </a:spcAft>
              <a:buSzPts val="1500"/>
              <a:buChar char="●"/>
            </a:pPr>
            <a:r>
              <a:rPr lang="en"/>
              <a:t>Aligned and then generated tree using EMBL-EBI tool</a:t>
            </a:r>
            <a:endParaRPr/>
          </a:p>
          <a:p>
            <a:pPr indent="0" lvl="0" marL="457200" rtl="0" algn="l">
              <a:lnSpc>
                <a:spcPct val="115000"/>
              </a:lnSpc>
              <a:spcBef>
                <a:spcPts val="800"/>
              </a:spcBef>
              <a:spcAft>
                <a:spcPts val="0"/>
              </a:spcAft>
              <a:buNone/>
            </a:pPr>
            <a:r>
              <a:t/>
            </a:r>
            <a:endParaRPr/>
          </a:p>
          <a:p>
            <a:pPr indent="0" lvl="0" marL="457200" rtl="0" algn="l">
              <a:lnSpc>
                <a:spcPct val="115000"/>
              </a:lnSpc>
              <a:spcBef>
                <a:spcPts val="800"/>
              </a:spcBef>
              <a:spcAft>
                <a:spcPts val="0"/>
              </a:spcAft>
              <a:buNone/>
            </a:pPr>
            <a:r>
              <a:t/>
            </a:r>
            <a:endParaRPr/>
          </a:p>
        </p:txBody>
      </p:sp>
      <p:pic>
        <p:nvPicPr>
          <p:cNvPr id="273" name="Google Shape;273;p38"/>
          <p:cNvPicPr preferRelativeResize="0"/>
          <p:nvPr/>
        </p:nvPicPr>
        <p:blipFill>
          <a:blip r:embed="rId3">
            <a:alphaModFix/>
          </a:blip>
          <a:stretch>
            <a:fillRect/>
          </a:stretch>
        </p:blipFill>
        <p:spPr>
          <a:xfrm>
            <a:off x="1555925" y="3471348"/>
            <a:ext cx="5122624" cy="1395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7" name="Shape 277"/>
        <p:cNvGrpSpPr/>
        <p:nvPr/>
      </p:nvGrpSpPr>
      <p:grpSpPr>
        <a:xfrm>
          <a:off x="0" y="0"/>
          <a:ext cx="0" cy="0"/>
          <a:chOff x="0" y="0"/>
          <a:chExt cx="0" cy="0"/>
        </a:xfrm>
      </p:grpSpPr>
      <p:sp>
        <p:nvSpPr>
          <p:cNvPr id="278" name="Google Shape;278;p39"/>
          <p:cNvSpPr/>
          <p:nvPr/>
        </p:nvSpPr>
        <p:spPr>
          <a:xfrm>
            <a:off x="0" y="0"/>
            <a:ext cx="9144001"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79" name="Google Shape;279;p39"/>
          <p:cNvSpPr/>
          <p:nvPr/>
        </p:nvSpPr>
        <p:spPr>
          <a:xfrm>
            <a:off x="-1" y="174726"/>
            <a:ext cx="7170358" cy="4968774"/>
          </a:xfrm>
          <a:custGeom>
            <a:rect b="b" l="l" r="r" t="t"/>
            <a:pathLst>
              <a:path extrusionOk="0" h="6858000" w="9263816">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80" name="Google Shape;280;p39"/>
          <p:cNvSpPr/>
          <p:nvPr/>
        </p:nvSpPr>
        <p:spPr>
          <a:xfrm>
            <a:off x="0" y="0"/>
            <a:ext cx="9141714"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81" name="Google Shape;281;p39"/>
          <p:cNvSpPr/>
          <p:nvPr/>
        </p:nvSpPr>
        <p:spPr>
          <a:xfrm>
            <a:off x="0" y="0"/>
            <a:ext cx="9144001"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82" name="Google Shape;282;p39"/>
          <p:cNvSpPr/>
          <p:nvPr/>
        </p:nvSpPr>
        <p:spPr>
          <a:xfrm rot="10800000">
            <a:off x="0" y="1605524"/>
            <a:ext cx="9144000" cy="3537976"/>
          </a:xfrm>
          <a:custGeom>
            <a:rect b="b" l="l" r="r" t="t"/>
            <a:pathLst>
              <a:path extrusionOk="0" h="4717301" w="12192000">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Avenir"/>
                <a:ea typeface="Avenir"/>
                <a:cs typeface="Avenir"/>
                <a:sym typeface="Avenir"/>
              </a:rPr>
              <a:t>ggggg</a:t>
            </a:r>
            <a:endParaRPr b="0" i="0" sz="1400" u="none" cap="none" strike="noStrike">
              <a:solidFill>
                <a:schemeClr val="lt1"/>
              </a:solidFill>
              <a:latin typeface="Avenir"/>
              <a:ea typeface="Avenir"/>
              <a:cs typeface="Avenir"/>
              <a:sym typeface="Avenir"/>
            </a:endParaRPr>
          </a:p>
        </p:txBody>
      </p:sp>
      <p:sp>
        <p:nvSpPr>
          <p:cNvPr id="283" name="Google Shape;283;p39"/>
          <p:cNvSpPr txBox="1"/>
          <p:nvPr>
            <p:ph type="title"/>
          </p:nvPr>
        </p:nvSpPr>
        <p:spPr>
          <a:xfrm>
            <a:off x="442550" y="517142"/>
            <a:ext cx="4993800" cy="1088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Arial"/>
              <a:buNone/>
            </a:pPr>
            <a:r>
              <a:rPr lang="en" sz="2900"/>
              <a:t>Questions?</a:t>
            </a: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457200" y="123825"/>
            <a:ext cx="8229600" cy="619126"/>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en" sz="2900"/>
              <a:t>References</a:t>
            </a:r>
            <a:endParaRPr sz="2900"/>
          </a:p>
        </p:txBody>
      </p:sp>
      <p:sp>
        <p:nvSpPr>
          <p:cNvPr id="289" name="Google Shape;289;p40"/>
          <p:cNvSpPr txBox="1"/>
          <p:nvPr>
            <p:ph idx="1" type="body"/>
          </p:nvPr>
        </p:nvSpPr>
        <p:spPr>
          <a:xfrm>
            <a:off x="76200" y="819150"/>
            <a:ext cx="8915400" cy="4324350"/>
          </a:xfrm>
          <a:prstGeom prst="rect">
            <a:avLst/>
          </a:prstGeom>
          <a:noFill/>
          <a:ln>
            <a:noFill/>
          </a:ln>
        </p:spPr>
        <p:txBody>
          <a:bodyPr anchorCtr="0" anchor="t" bIns="34275" lIns="68575" spcFirstLastPara="1" rIns="68575" wrap="square" tIns="34275">
            <a:normAutofit fontScale="32500" lnSpcReduction="10000"/>
          </a:bodyPr>
          <a:lstStyle/>
          <a:p>
            <a:pPr indent="-291160" lvl="0" marL="457200" rtl="0" algn="l">
              <a:lnSpc>
                <a:spcPct val="115000"/>
              </a:lnSpc>
              <a:spcBef>
                <a:spcPts val="1200"/>
              </a:spcBef>
              <a:spcAft>
                <a:spcPts val="0"/>
              </a:spcAft>
              <a:buSzPct val="100000"/>
              <a:buAutoNum type="arabicPeriod"/>
            </a:pPr>
            <a:r>
              <a:rPr lang="en" sz="3031">
                <a:latin typeface="Times New Roman"/>
                <a:ea typeface="Times New Roman"/>
                <a:cs typeface="Times New Roman"/>
                <a:sym typeface="Times New Roman"/>
              </a:rPr>
              <a:t>Louis J Billera, Susan P Holmes, and Karen Vogtmann. Geometry of the space of phylogenetic trees. Advances in Applied Mathematics, 27(4):733–767, 2001.</a:t>
            </a:r>
            <a:endParaRPr sz="3031">
              <a:latin typeface="Times New Roman"/>
              <a:ea typeface="Times New Roman"/>
              <a:cs typeface="Times New Roman"/>
              <a:sym typeface="Times New Roman"/>
            </a:endParaRPr>
          </a:p>
          <a:p>
            <a:pPr indent="-291160" lvl="0" marL="457200" rtl="0" algn="l">
              <a:lnSpc>
                <a:spcPct val="115000"/>
              </a:lnSpc>
              <a:spcBef>
                <a:spcPts val="0"/>
              </a:spcBef>
              <a:spcAft>
                <a:spcPts val="0"/>
              </a:spcAft>
              <a:buSzPct val="100000"/>
              <a:buAutoNum type="arabicPeriod"/>
            </a:pPr>
            <a:r>
              <a:rPr lang="en" sz="3031">
                <a:latin typeface="Times New Roman"/>
                <a:ea typeface="Times New Roman"/>
                <a:cs typeface="Times New Roman"/>
                <a:sym typeface="Times New Roman"/>
              </a:rPr>
              <a:t>Megan Owen and J Scott Provan. A fast algorithm for computing geodesic distances in tree space. IEEE/ACM Transactions on Computational Biology and Bioinformatics, 8(1):2–13, 2011.</a:t>
            </a:r>
            <a:endParaRPr sz="3031">
              <a:latin typeface="Times New Roman"/>
              <a:ea typeface="Times New Roman"/>
              <a:cs typeface="Times New Roman"/>
              <a:sym typeface="Times New Roman"/>
            </a:endParaRPr>
          </a:p>
          <a:p>
            <a:pPr indent="-291160" lvl="0" marL="457200" rtl="0" algn="l">
              <a:lnSpc>
                <a:spcPct val="115000"/>
              </a:lnSpc>
              <a:spcBef>
                <a:spcPts val="0"/>
              </a:spcBef>
              <a:spcAft>
                <a:spcPts val="0"/>
              </a:spcAft>
              <a:buSzPct val="100000"/>
              <a:buAutoNum type="arabicPeriod"/>
            </a:pPr>
            <a:r>
              <a:rPr lang="en" sz="3031">
                <a:latin typeface="Times New Roman"/>
                <a:ea typeface="Times New Roman"/>
                <a:cs typeface="Times New Roman"/>
                <a:sym typeface="Times New Roman"/>
              </a:rPr>
              <a:t>Arindam RoyChoudhury, Amy Willis, and John Bunge. Consistency of a phylogenetic tree maximum likelihood estimator. Journal of Statistical Planning and Inference, 161:73–80, 2015.</a:t>
            </a:r>
            <a:endParaRPr sz="3031">
              <a:latin typeface="Times New Roman"/>
              <a:ea typeface="Times New Roman"/>
              <a:cs typeface="Times New Roman"/>
              <a:sym typeface="Times New Roman"/>
            </a:endParaRPr>
          </a:p>
          <a:p>
            <a:pPr indent="-289096" lvl="0" marL="457200" rtl="0" algn="l">
              <a:lnSpc>
                <a:spcPct val="115000"/>
              </a:lnSpc>
              <a:spcBef>
                <a:spcPts val="0"/>
              </a:spcBef>
              <a:spcAft>
                <a:spcPts val="0"/>
              </a:spcAft>
              <a:buSzPct val="96701"/>
              <a:buFont typeface="Times New Roman"/>
              <a:buAutoNum type="arabicPeriod"/>
            </a:pPr>
            <a:r>
              <a:rPr lang="en" sz="3031">
                <a:solidFill>
                  <a:srgbClr val="333333"/>
                </a:solidFill>
                <a:highlight>
                  <a:srgbClr val="FCFCFC"/>
                </a:highlight>
                <a:latin typeface="Times New Roman"/>
                <a:ea typeface="Times New Roman"/>
                <a:cs typeface="Times New Roman"/>
                <a:sym typeface="Times New Roman"/>
              </a:rPr>
              <a:t>Garba, M.K., Nye, T.M.W., Lueg, J. </a:t>
            </a:r>
            <a:r>
              <a:rPr i="1" lang="en" sz="3031">
                <a:solidFill>
                  <a:srgbClr val="333333"/>
                </a:solidFill>
                <a:highlight>
                  <a:srgbClr val="FCFCFC"/>
                </a:highlight>
                <a:latin typeface="Times New Roman"/>
                <a:ea typeface="Times New Roman"/>
                <a:cs typeface="Times New Roman"/>
                <a:sym typeface="Times New Roman"/>
              </a:rPr>
              <a:t>et al.</a:t>
            </a:r>
            <a:r>
              <a:rPr lang="en" sz="3031">
                <a:solidFill>
                  <a:srgbClr val="333333"/>
                </a:solidFill>
                <a:highlight>
                  <a:srgbClr val="FCFCFC"/>
                </a:highlight>
                <a:latin typeface="Times New Roman"/>
                <a:ea typeface="Times New Roman"/>
                <a:cs typeface="Times New Roman"/>
                <a:sym typeface="Times New Roman"/>
              </a:rPr>
              <a:t> Information geometry for phylogenetic trees. </a:t>
            </a:r>
            <a:r>
              <a:rPr i="1" lang="en" sz="3031">
                <a:solidFill>
                  <a:srgbClr val="333333"/>
                </a:solidFill>
                <a:highlight>
                  <a:srgbClr val="FCFCFC"/>
                </a:highlight>
                <a:latin typeface="Times New Roman"/>
                <a:ea typeface="Times New Roman"/>
                <a:cs typeface="Times New Roman"/>
                <a:sym typeface="Times New Roman"/>
              </a:rPr>
              <a:t>J. Math. Biol.</a:t>
            </a:r>
            <a:r>
              <a:rPr lang="en" sz="3031">
                <a:solidFill>
                  <a:srgbClr val="333333"/>
                </a:solidFill>
                <a:highlight>
                  <a:srgbClr val="FCFCFC"/>
                </a:highlight>
                <a:latin typeface="Times New Roman"/>
                <a:ea typeface="Times New Roman"/>
                <a:cs typeface="Times New Roman"/>
                <a:sym typeface="Times New Roman"/>
              </a:rPr>
              <a:t> 82, 19 (2021). https://doi.org/10.1007/s00285-021-01553-x</a:t>
            </a:r>
            <a:endParaRPr sz="2931">
              <a:latin typeface="Times New Roman"/>
              <a:ea typeface="Times New Roman"/>
              <a:cs typeface="Times New Roman"/>
              <a:sym typeface="Times New Roman"/>
            </a:endParaRPr>
          </a:p>
          <a:p>
            <a:pPr indent="-291160" lvl="0" marL="457200" rtl="0" algn="l">
              <a:lnSpc>
                <a:spcPct val="115000"/>
              </a:lnSpc>
              <a:spcBef>
                <a:spcPts val="0"/>
              </a:spcBef>
              <a:spcAft>
                <a:spcPts val="0"/>
              </a:spcAft>
              <a:buSzPct val="100000"/>
              <a:buAutoNum type="arabicPeriod"/>
            </a:pPr>
            <a:r>
              <a:rPr lang="en" sz="3031">
                <a:latin typeface="Times New Roman"/>
                <a:ea typeface="Times New Roman"/>
                <a:cs typeface="Times New Roman"/>
                <a:sym typeface="Times New Roman"/>
              </a:rPr>
              <a:t>Miroslav Baˇca ́k. Computing medians and means in Hadamard spaces. SIAM Journal on Optimization, 24(3):1542–1566, 2014.</a:t>
            </a:r>
            <a:endParaRPr sz="3031">
              <a:latin typeface="Times New Roman"/>
              <a:ea typeface="Times New Roman"/>
              <a:cs typeface="Times New Roman"/>
              <a:sym typeface="Times New Roman"/>
            </a:endParaRPr>
          </a:p>
          <a:p>
            <a:pPr indent="-291160" lvl="0" marL="457200" rtl="0" algn="l">
              <a:lnSpc>
                <a:spcPct val="115000"/>
              </a:lnSpc>
              <a:spcBef>
                <a:spcPts val="0"/>
              </a:spcBef>
              <a:spcAft>
                <a:spcPts val="0"/>
              </a:spcAft>
              <a:buSzPct val="100000"/>
              <a:buFont typeface="Times New Roman"/>
              <a:buAutoNum type="arabicPeriod"/>
            </a:pPr>
            <a:r>
              <a:rPr lang="en" sz="3031">
                <a:latin typeface="Times New Roman"/>
                <a:ea typeface="Times New Roman"/>
                <a:cs typeface="Times New Roman"/>
                <a:sym typeface="Times New Roman"/>
              </a:rPr>
              <a:t>Garba, M.K., Nye, T.M.W., Lueg, J. et al. Information geometry for phylogenetic trees. J. Math. Biol. 82, 19 (2021). </a:t>
            </a:r>
            <a:r>
              <a:rPr lang="en" sz="3031" u="sng">
                <a:solidFill>
                  <a:schemeClr val="hlink"/>
                </a:solidFill>
                <a:latin typeface="Times New Roman"/>
                <a:ea typeface="Times New Roman"/>
                <a:cs typeface="Times New Roman"/>
                <a:sym typeface="Times New Roman"/>
                <a:hlinkClick r:id="rId3"/>
              </a:rPr>
              <a:t>https://doi.org/10.1007/s00285-021-01553-x</a:t>
            </a:r>
            <a:endParaRPr sz="3031">
              <a:latin typeface="Times New Roman"/>
              <a:ea typeface="Times New Roman"/>
              <a:cs typeface="Times New Roman"/>
              <a:sym typeface="Times New Roman"/>
            </a:endParaRPr>
          </a:p>
          <a:p>
            <a:pPr indent="-291160" lvl="0" marL="457200" rtl="0" algn="l">
              <a:lnSpc>
                <a:spcPct val="115000"/>
              </a:lnSpc>
              <a:spcBef>
                <a:spcPts val="0"/>
              </a:spcBef>
              <a:spcAft>
                <a:spcPts val="0"/>
              </a:spcAft>
              <a:buSzPct val="100000"/>
              <a:buFont typeface="Times New Roman"/>
              <a:buAutoNum type="arabicPeriod"/>
            </a:pPr>
            <a:r>
              <a:rPr lang="en" sz="3031">
                <a:latin typeface="Times New Roman"/>
                <a:ea typeface="Times New Roman"/>
                <a:cs typeface="Times New Roman"/>
                <a:sym typeface="Times New Roman"/>
              </a:rPr>
              <a:t>Introducing the Bacterial and Viral Bioinformatics Resource Center (BV-BRC): a resource combining PATRIC, IRD and ViPR. Olson RD, Assaf R, Brettin T, Conrad N, Cucinell C, Davis JJ, Dempsey DM, Dickerman A, Dietrich EM, Kenyon RW, Kuscuoglu M, Lefkowitz EJ, Lu J, Machi D, Macken C, Mao C, Niewiadomska A, Nguyen M, Olsen GJ, Overbeek JC, Parrello B, Parrello V, Porter JS, Pusch GD, Shukla M, Singh I, Stewart L, Tan G, Thomas C, VanOeffelen M, Vonstein V, Wallace ZS, Warren AS, Wattam AR, Xia F, Yoo H, Zhang Y, Zmasek CM, Scheuermann RH, Stevens RL. Nucleic Acids Res. 2022 Nov 9:gkac1003. doi: 10.1093/nar/gkac1003. Epub ahead of print.</a:t>
            </a:r>
            <a:endParaRPr sz="3031">
              <a:latin typeface="Times New Roman"/>
              <a:ea typeface="Times New Roman"/>
              <a:cs typeface="Times New Roman"/>
              <a:sym typeface="Times New Roman"/>
            </a:endParaRPr>
          </a:p>
          <a:p>
            <a:pPr indent="-289096" lvl="0" marL="457200" rtl="0" algn="l">
              <a:lnSpc>
                <a:spcPct val="115000"/>
              </a:lnSpc>
              <a:spcBef>
                <a:spcPts val="0"/>
              </a:spcBef>
              <a:spcAft>
                <a:spcPts val="0"/>
              </a:spcAft>
              <a:buSzPct val="96701"/>
              <a:buFont typeface="Times New Roman"/>
              <a:buAutoNum type="arabicPeriod"/>
            </a:pPr>
            <a:r>
              <a:rPr lang="en" sz="3031">
                <a:solidFill>
                  <a:srgbClr val="333333"/>
                </a:solidFill>
                <a:highlight>
                  <a:srgbClr val="FCFCFC"/>
                </a:highlight>
                <a:latin typeface="Times New Roman"/>
                <a:ea typeface="Times New Roman"/>
                <a:cs typeface="Times New Roman"/>
                <a:sym typeface="Times New Roman"/>
              </a:rPr>
              <a:t>Lueg, J., Garba, M.K., Nye, T.M.W., Huckemann, S.F. (2021). Wald Space for Phylogenetic Trees. In: Nielsen, F., Barbaresco, F. (eds) Geometric Science of Information. GSI 2021. Lecture Notes in Computer Science(), vol 12829. Springer, Cham. https://doi.org/10.1007/978-3-030-80209-7_76</a:t>
            </a:r>
            <a:endParaRPr sz="2931">
              <a:latin typeface="Times New Roman"/>
              <a:ea typeface="Times New Roman"/>
              <a:cs typeface="Times New Roman"/>
              <a:sym typeface="Times New Roman"/>
            </a:endParaRPr>
          </a:p>
          <a:p>
            <a:pPr indent="-291160" lvl="0" marL="457200" rtl="0" algn="l">
              <a:lnSpc>
                <a:spcPct val="115000"/>
              </a:lnSpc>
              <a:spcBef>
                <a:spcPts val="0"/>
              </a:spcBef>
              <a:spcAft>
                <a:spcPts val="0"/>
              </a:spcAft>
              <a:buSzPct val="100000"/>
              <a:buFont typeface="Times New Roman"/>
              <a:buAutoNum type="arabicPeriod"/>
            </a:pPr>
            <a:r>
              <a:rPr lang="en" sz="3031">
                <a:latin typeface="Times New Roman"/>
                <a:ea typeface="Times New Roman"/>
                <a:cs typeface="Times New Roman"/>
                <a:sym typeface="Times New Roman"/>
              </a:rPr>
              <a:t>Weyenberg, Grady S., "STATISTICS IN THE BILLERA-HOLMES-VOGTMANN TREESPACE" (2015). Theses and Dissertations--Statistics. 12. </a:t>
            </a:r>
            <a:r>
              <a:rPr lang="en" sz="3031" u="sng">
                <a:solidFill>
                  <a:schemeClr val="hlink"/>
                </a:solidFill>
                <a:latin typeface="Times New Roman"/>
                <a:ea typeface="Times New Roman"/>
                <a:cs typeface="Times New Roman"/>
                <a:sym typeface="Times New Roman"/>
                <a:hlinkClick r:id="rId4"/>
              </a:rPr>
              <a:t>https://uknowledge.uky.edu/statistics_etds/12</a:t>
            </a:r>
            <a:endParaRPr sz="3031">
              <a:latin typeface="Times New Roman"/>
              <a:ea typeface="Times New Roman"/>
              <a:cs typeface="Times New Roman"/>
              <a:sym typeface="Times New Roman"/>
            </a:endParaRPr>
          </a:p>
          <a:p>
            <a:pPr indent="-291160" lvl="0" marL="457200" rtl="0" algn="l">
              <a:lnSpc>
                <a:spcPct val="115000"/>
              </a:lnSpc>
              <a:spcBef>
                <a:spcPts val="0"/>
              </a:spcBef>
              <a:spcAft>
                <a:spcPts val="0"/>
              </a:spcAft>
              <a:buSzPct val="100000"/>
              <a:buFont typeface="Times New Roman"/>
              <a:buAutoNum type="arabicPeriod"/>
            </a:pPr>
            <a:r>
              <a:rPr lang="en" sz="3031">
                <a:latin typeface="Arial"/>
                <a:ea typeface="Arial"/>
                <a:cs typeface="Arial"/>
                <a:sym typeface="Arial"/>
              </a:rPr>
              <a:t>Skwerer, Sean. “Tree Oriented Data Analysis .” </a:t>
            </a:r>
            <a:r>
              <a:rPr i="1" lang="en" sz="3031">
                <a:latin typeface="Arial"/>
                <a:ea typeface="Arial"/>
                <a:cs typeface="Arial"/>
                <a:sym typeface="Arial"/>
              </a:rPr>
              <a:t>North Carolina </a:t>
            </a:r>
            <a:r>
              <a:rPr lang="en" sz="3031">
                <a:latin typeface="Arial"/>
                <a:ea typeface="Arial"/>
                <a:cs typeface="Arial"/>
                <a:sym typeface="Arial"/>
              </a:rPr>
              <a:t>, 2014, pp. 1–83. </a:t>
            </a:r>
            <a:endParaRPr sz="3031">
              <a:latin typeface="Arial"/>
              <a:ea typeface="Arial"/>
              <a:cs typeface="Arial"/>
              <a:sym typeface="Arial"/>
            </a:endParaRPr>
          </a:p>
          <a:p>
            <a:pPr indent="-291160" lvl="0" marL="457200" rtl="0" algn="l">
              <a:lnSpc>
                <a:spcPct val="115000"/>
              </a:lnSpc>
              <a:spcBef>
                <a:spcPts val="0"/>
              </a:spcBef>
              <a:spcAft>
                <a:spcPts val="0"/>
              </a:spcAft>
              <a:buSzPct val="103411"/>
              <a:buFont typeface="Times New Roman"/>
              <a:buAutoNum type="arabicPeriod"/>
            </a:pPr>
            <a:r>
              <a:rPr lang="en" sz="2931">
                <a:solidFill>
                  <a:srgbClr val="222222"/>
                </a:solidFill>
                <a:highlight>
                  <a:srgbClr val="FFFFFF"/>
                </a:highlight>
                <a:latin typeface="Arial"/>
                <a:ea typeface="Arial"/>
                <a:cs typeface="Arial"/>
                <a:sym typeface="Arial"/>
              </a:rPr>
              <a:t>Bhattacharya, Rabi, and Vic Patrangenaru. "Large sample theory of intrinsic and extrinsic sample means on manifolds—II." </a:t>
            </a:r>
            <a:r>
              <a:rPr i="1" lang="en" sz="2931">
                <a:solidFill>
                  <a:srgbClr val="222222"/>
                </a:solidFill>
                <a:highlight>
                  <a:srgbClr val="FFFFFF"/>
                </a:highlight>
                <a:latin typeface="Arial"/>
                <a:ea typeface="Arial"/>
                <a:cs typeface="Arial"/>
                <a:sym typeface="Arial"/>
              </a:rPr>
              <a:t>The Annals of Statistics</a:t>
            </a:r>
            <a:r>
              <a:rPr lang="en" sz="2931">
                <a:solidFill>
                  <a:srgbClr val="222222"/>
                </a:solidFill>
                <a:highlight>
                  <a:srgbClr val="FFFFFF"/>
                </a:highlight>
                <a:latin typeface="Arial"/>
                <a:ea typeface="Arial"/>
                <a:cs typeface="Arial"/>
                <a:sym typeface="Arial"/>
              </a:rPr>
              <a:t> 33.3 (2005): 1225-1259.</a:t>
            </a:r>
            <a:endParaRPr sz="2931">
              <a:solidFill>
                <a:srgbClr val="222222"/>
              </a:solidFill>
              <a:highlight>
                <a:srgbClr val="FFFFFF"/>
              </a:highlight>
              <a:latin typeface="Arial"/>
              <a:ea typeface="Arial"/>
              <a:cs typeface="Arial"/>
              <a:sym typeface="Arial"/>
            </a:endParaRPr>
          </a:p>
          <a:p>
            <a:pPr indent="-291160" lvl="0" marL="457200" rtl="0" algn="l">
              <a:lnSpc>
                <a:spcPct val="115000"/>
              </a:lnSpc>
              <a:spcBef>
                <a:spcPts val="0"/>
              </a:spcBef>
              <a:spcAft>
                <a:spcPts val="0"/>
              </a:spcAft>
              <a:buSzPct val="103411"/>
              <a:buFont typeface="Times New Roman"/>
              <a:buAutoNum type="arabicPeriod"/>
            </a:pPr>
            <a:r>
              <a:rPr lang="en" sz="2931">
                <a:solidFill>
                  <a:srgbClr val="222222"/>
                </a:solidFill>
                <a:highlight>
                  <a:srgbClr val="FFFFFF"/>
                </a:highlight>
                <a:latin typeface="Arial"/>
                <a:ea typeface="Arial"/>
                <a:cs typeface="Arial"/>
                <a:sym typeface="Arial"/>
              </a:rPr>
              <a:t>Charlier, Benjamin. "Necessary and sufficient condition for the existence of a Fréchet mean on the circle." ESAIM: Probability and Statistics 17 (2013): 635-649. &lt;http://eudml.org/doc/274376&gt;.</a:t>
            </a:r>
            <a:endParaRPr sz="2931">
              <a:solidFill>
                <a:srgbClr val="222222"/>
              </a:solidFill>
              <a:highlight>
                <a:srgbClr val="FFFFFF"/>
              </a:highlight>
              <a:latin typeface="Arial"/>
              <a:ea typeface="Arial"/>
              <a:cs typeface="Arial"/>
              <a:sym typeface="Arial"/>
            </a:endParaRPr>
          </a:p>
          <a:p>
            <a:pPr indent="-306169" lvl="0" marL="457200" rtl="0" algn="l">
              <a:lnSpc>
                <a:spcPct val="115000"/>
              </a:lnSpc>
              <a:spcBef>
                <a:spcPts val="0"/>
              </a:spcBef>
              <a:spcAft>
                <a:spcPts val="0"/>
              </a:spcAft>
              <a:buSzPct val="126243"/>
              <a:buFont typeface="Times New Roman"/>
              <a:buAutoNum type="arabicPeriod"/>
            </a:pPr>
            <a:r>
              <a:rPr lang="en" sz="2977">
                <a:solidFill>
                  <a:srgbClr val="2E414F"/>
                </a:solidFill>
                <a:highlight>
                  <a:srgbClr val="FFFFFF"/>
                </a:highlight>
                <a:latin typeface="Roboto"/>
                <a:ea typeface="Roboto"/>
                <a:cs typeface="Roboto"/>
                <a:sym typeface="Roboto"/>
              </a:rPr>
              <a:t>Miller, Ezra et al. “Averaging metric phylogenetic trees.” </a:t>
            </a:r>
            <a:r>
              <a:rPr i="1" lang="en" sz="2977">
                <a:solidFill>
                  <a:srgbClr val="2E414F"/>
                </a:solidFill>
                <a:latin typeface="Roboto"/>
                <a:ea typeface="Roboto"/>
                <a:cs typeface="Roboto"/>
                <a:sym typeface="Roboto"/>
              </a:rPr>
              <a:t>ArXiv</a:t>
            </a:r>
            <a:r>
              <a:rPr lang="en" sz="2977">
                <a:solidFill>
                  <a:srgbClr val="2E414F"/>
                </a:solidFill>
                <a:highlight>
                  <a:srgbClr val="FFFFFF"/>
                </a:highlight>
                <a:latin typeface="Roboto"/>
                <a:ea typeface="Roboto"/>
                <a:cs typeface="Roboto"/>
                <a:sym typeface="Roboto"/>
              </a:rPr>
              <a:t> abs/1211.7046 (2012): n. pag.</a:t>
            </a:r>
            <a:endParaRPr sz="2927">
              <a:solidFill>
                <a:srgbClr val="222222"/>
              </a:solidFill>
              <a:highlight>
                <a:srgbClr val="FFFFFF"/>
              </a:highlight>
              <a:latin typeface="Arial"/>
              <a:ea typeface="Arial"/>
              <a:cs typeface="Arial"/>
              <a:sym typeface="Arial"/>
            </a:endParaRPr>
          </a:p>
          <a:p>
            <a:pPr indent="0" lvl="0" marL="457200" rtl="0" algn="l">
              <a:lnSpc>
                <a:spcPct val="115000"/>
              </a:lnSpc>
              <a:spcBef>
                <a:spcPts val="1200"/>
              </a:spcBef>
              <a:spcAft>
                <a:spcPts val="0"/>
              </a:spcAft>
              <a:buNone/>
            </a:pPr>
            <a:r>
              <a:t/>
            </a:r>
            <a:endParaRPr sz="1000">
              <a:solidFill>
                <a:srgbClr val="222222"/>
              </a:solidFill>
              <a:highlight>
                <a:srgbClr val="FFFFFF"/>
              </a:highlight>
              <a:latin typeface="Arial"/>
              <a:ea typeface="Arial"/>
              <a:cs typeface="Arial"/>
              <a:sym typeface="Arial"/>
            </a:endParaRPr>
          </a:p>
          <a:p>
            <a:pPr indent="0" lvl="0" marL="457200" rtl="0" algn="l">
              <a:lnSpc>
                <a:spcPct val="115000"/>
              </a:lnSpc>
              <a:spcBef>
                <a:spcPts val="1200"/>
              </a:spcBef>
              <a:spcAft>
                <a:spcPts val="1200"/>
              </a:spcAft>
              <a:buNone/>
            </a:pPr>
            <a:r>
              <a:t/>
            </a:r>
            <a:endParaRPr sz="1000">
              <a:solidFill>
                <a:srgbClr val="222222"/>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1" name="Shape 141"/>
        <p:cNvGrpSpPr/>
        <p:nvPr/>
      </p:nvGrpSpPr>
      <p:grpSpPr>
        <a:xfrm>
          <a:off x="0" y="0"/>
          <a:ext cx="0" cy="0"/>
          <a:chOff x="0" y="0"/>
          <a:chExt cx="0" cy="0"/>
        </a:xfrm>
      </p:grpSpPr>
      <p:sp>
        <p:nvSpPr>
          <p:cNvPr id="142" name="Google Shape;142;p26"/>
          <p:cNvSpPr/>
          <p:nvPr/>
        </p:nvSpPr>
        <p:spPr>
          <a:xfrm>
            <a:off x="0" y="0"/>
            <a:ext cx="9141714"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43" name="Google Shape;143;p26"/>
          <p:cNvSpPr/>
          <p:nvPr/>
        </p:nvSpPr>
        <p:spPr>
          <a:xfrm>
            <a:off x="0" y="0"/>
            <a:ext cx="9144001"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44" name="Google Shape;144;p26"/>
          <p:cNvSpPr/>
          <p:nvPr/>
        </p:nvSpPr>
        <p:spPr>
          <a:xfrm>
            <a:off x="2287" y="1"/>
            <a:ext cx="5204953" cy="4840420"/>
          </a:xfrm>
          <a:custGeom>
            <a:rect b="b" l="l" r="r" t="t"/>
            <a:pathLst>
              <a:path extrusionOk="0" h="4582435" w="4695433">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45" name="Google Shape;145;p26"/>
          <p:cNvSpPr txBox="1"/>
          <p:nvPr>
            <p:ph type="ctrTitle"/>
          </p:nvPr>
        </p:nvSpPr>
        <p:spPr>
          <a:xfrm>
            <a:off x="457200" y="223630"/>
            <a:ext cx="3223813" cy="692981"/>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en" sz="2900"/>
              <a:t>Introduction </a:t>
            </a:r>
            <a:endParaRPr sz="2900"/>
          </a:p>
        </p:txBody>
      </p:sp>
      <p:sp>
        <p:nvSpPr>
          <p:cNvPr id="146" name="Google Shape;146;p26"/>
          <p:cNvSpPr txBox="1"/>
          <p:nvPr>
            <p:ph idx="1" type="subTitle"/>
          </p:nvPr>
        </p:nvSpPr>
        <p:spPr>
          <a:xfrm>
            <a:off x="317999" y="1011850"/>
            <a:ext cx="4254000" cy="4003200"/>
          </a:xfrm>
          <a:prstGeom prst="rect">
            <a:avLst/>
          </a:prstGeom>
          <a:noFill/>
          <a:ln>
            <a:noFill/>
          </a:ln>
        </p:spPr>
        <p:txBody>
          <a:bodyPr anchorCtr="0" anchor="t" bIns="34275" lIns="68575" spcFirstLastPara="1" rIns="68575" wrap="square" tIns="34275">
            <a:normAutofit/>
          </a:bodyPr>
          <a:lstStyle/>
          <a:p>
            <a:pPr indent="-317500" lvl="0" marL="457200" rtl="0" algn="l">
              <a:lnSpc>
                <a:spcPct val="115000"/>
              </a:lnSpc>
              <a:spcBef>
                <a:spcPts val="800"/>
              </a:spcBef>
              <a:spcAft>
                <a:spcPts val="0"/>
              </a:spcAft>
              <a:buSzPts val="1400"/>
              <a:buChar char="●"/>
            </a:pPr>
            <a:r>
              <a:rPr lang="en" sz="1400"/>
              <a:t>Phylogenetic trees describe the evolutionary history of organisms, and researchers construct these trees using a variety of different methods. This can result in a several possible trees for a set of organisms</a:t>
            </a:r>
            <a:endParaRPr sz="1400"/>
          </a:p>
          <a:p>
            <a:pPr indent="-317500" lvl="1" marL="914400" rtl="0" algn="l">
              <a:lnSpc>
                <a:spcPct val="115000"/>
              </a:lnSpc>
              <a:spcBef>
                <a:spcPts val="0"/>
              </a:spcBef>
              <a:spcAft>
                <a:spcPts val="0"/>
              </a:spcAft>
              <a:buSzPts val="1400"/>
              <a:buChar char="○"/>
            </a:pPr>
            <a:r>
              <a:rPr lang="en" sz="1400"/>
              <a:t>For example, </a:t>
            </a:r>
            <a:r>
              <a:rPr lang="en" sz="1400"/>
              <a:t>parsimony</a:t>
            </a:r>
            <a:r>
              <a:rPr lang="en" sz="1400"/>
              <a:t>, maximum likelihood, distance based.</a:t>
            </a:r>
            <a:endParaRPr sz="1400"/>
          </a:p>
          <a:p>
            <a:pPr indent="-317500" lvl="0" marL="457200" rtl="0" algn="l">
              <a:lnSpc>
                <a:spcPct val="115000"/>
              </a:lnSpc>
              <a:spcBef>
                <a:spcPts val="0"/>
              </a:spcBef>
              <a:spcAft>
                <a:spcPts val="0"/>
              </a:spcAft>
              <a:buSzPts val="1400"/>
              <a:buChar char="●"/>
            </a:pPr>
            <a:r>
              <a:rPr lang="en" sz="1400"/>
              <a:t>Thus we need a way to quantitatively compare different phylogenetic trees.</a:t>
            </a:r>
            <a:endParaRPr sz="1400"/>
          </a:p>
          <a:p>
            <a:pPr indent="-317500" lvl="0" marL="457200" rtl="0" algn="l">
              <a:lnSpc>
                <a:spcPct val="115000"/>
              </a:lnSpc>
              <a:spcBef>
                <a:spcPts val="0"/>
              </a:spcBef>
              <a:spcAft>
                <a:spcPts val="0"/>
              </a:spcAft>
              <a:buSzPts val="1400"/>
              <a:buChar char="●"/>
            </a:pPr>
            <a:r>
              <a:rPr lang="en" sz="1400"/>
              <a:t>One method to this is through BHV (Billera, Holmes, Vogtmann) Space, and its related distance measure, geodesic distance.</a:t>
            </a:r>
            <a:endParaRPr sz="1400"/>
          </a:p>
        </p:txBody>
      </p:sp>
      <p:pic>
        <p:nvPicPr>
          <p:cNvPr id="147" name="Google Shape;147;p26"/>
          <p:cNvPicPr preferRelativeResize="0"/>
          <p:nvPr/>
        </p:nvPicPr>
        <p:blipFill>
          <a:blip r:embed="rId3">
            <a:alphaModFix/>
          </a:blip>
          <a:stretch>
            <a:fillRect/>
          </a:stretch>
        </p:blipFill>
        <p:spPr>
          <a:xfrm>
            <a:off x="4985832" y="0"/>
            <a:ext cx="3157137" cy="5143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1" name="Shape 151"/>
        <p:cNvGrpSpPr/>
        <p:nvPr/>
      </p:nvGrpSpPr>
      <p:grpSpPr>
        <a:xfrm>
          <a:off x="0" y="0"/>
          <a:ext cx="0" cy="0"/>
          <a:chOff x="0" y="0"/>
          <a:chExt cx="0" cy="0"/>
        </a:xfrm>
      </p:grpSpPr>
      <p:sp>
        <p:nvSpPr>
          <p:cNvPr id="152" name="Google Shape;152;p27"/>
          <p:cNvSpPr/>
          <p:nvPr/>
        </p:nvSpPr>
        <p:spPr>
          <a:xfrm>
            <a:off x="0" y="0"/>
            <a:ext cx="9141714"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53" name="Google Shape;153;p27"/>
          <p:cNvSpPr/>
          <p:nvPr/>
        </p:nvSpPr>
        <p:spPr>
          <a:xfrm>
            <a:off x="0" y="0"/>
            <a:ext cx="9144000" cy="5143500"/>
          </a:xfrm>
          <a:prstGeom prst="rect">
            <a:avLst/>
          </a:prstGeom>
          <a:solidFill>
            <a:srgbClr val="AEAEAE">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Avenir"/>
                <a:ea typeface="Avenir"/>
                <a:cs typeface="Avenir"/>
                <a:sym typeface="Avenir"/>
              </a:rPr>
              <a:t> </a:t>
            </a:r>
            <a:endParaRPr b="0" i="0" sz="1400" u="none" cap="none" strike="noStrike">
              <a:solidFill>
                <a:schemeClr val="lt1"/>
              </a:solidFill>
              <a:latin typeface="Avenir"/>
              <a:ea typeface="Avenir"/>
              <a:cs typeface="Avenir"/>
              <a:sym typeface="Avenir"/>
            </a:endParaRPr>
          </a:p>
        </p:txBody>
      </p:sp>
      <p:sp>
        <p:nvSpPr>
          <p:cNvPr id="154" name="Google Shape;154;p27"/>
          <p:cNvSpPr/>
          <p:nvPr/>
        </p:nvSpPr>
        <p:spPr>
          <a:xfrm>
            <a:off x="2287" y="1"/>
            <a:ext cx="5204953" cy="4840420"/>
          </a:xfrm>
          <a:custGeom>
            <a:rect b="b" l="l" r="r" t="t"/>
            <a:pathLst>
              <a:path extrusionOk="0" h="4582435" w="4695433">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55" name="Google Shape;155;p27"/>
          <p:cNvSpPr txBox="1"/>
          <p:nvPr>
            <p:ph type="ctrTitle"/>
          </p:nvPr>
        </p:nvSpPr>
        <p:spPr>
          <a:xfrm>
            <a:off x="457200" y="223630"/>
            <a:ext cx="3223813" cy="692981"/>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2970"/>
              <a:buFont typeface="Arial"/>
              <a:buNone/>
            </a:pPr>
            <a:r>
              <a:rPr lang="en" sz="2900"/>
              <a:t>BHV Space</a:t>
            </a:r>
            <a:endParaRPr sz="2900"/>
          </a:p>
        </p:txBody>
      </p:sp>
      <p:sp>
        <p:nvSpPr>
          <p:cNvPr id="156" name="Google Shape;156;p27"/>
          <p:cNvSpPr txBox="1"/>
          <p:nvPr>
            <p:ph idx="1" type="subTitle"/>
          </p:nvPr>
        </p:nvSpPr>
        <p:spPr>
          <a:xfrm>
            <a:off x="369175" y="1038950"/>
            <a:ext cx="4182600" cy="1655100"/>
          </a:xfrm>
          <a:prstGeom prst="rect">
            <a:avLst/>
          </a:prstGeom>
          <a:noFill/>
          <a:ln>
            <a:noFill/>
          </a:ln>
        </p:spPr>
        <p:txBody>
          <a:bodyPr anchorCtr="0" anchor="t" bIns="34275" lIns="68575" spcFirstLastPara="1" rIns="68575" wrap="square" tIns="34275">
            <a:normAutofit/>
          </a:bodyPr>
          <a:lstStyle/>
          <a:p>
            <a:pPr indent="-317500" lvl="0" marL="457200" rtl="0" algn="l">
              <a:lnSpc>
                <a:spcPct val="115000"/>
              </a:lnSpc>
              <a:spcBef>
                <a:spcPts val="800"/>
              </a:spcBef>
              <a:spcAft>
                <a:spcPts val="0"/>
              </a:spcAft>
              <a:buSzPts val="1400"/>
              <a:buChar char="●"/>
            </a:pPr>
            <a:r>
              <a:rPr lang="en" sz="1400"/>
              <a:t>Metric space to represent trees</a:t>
            </a:r>
            <a:endParaRPr sz="1400"/>
          </a:p>
          <a:p>
            <a:pPr indent="-317500" lvl="0" marL="457200" rtl="0" algn="l">
              <a:lnSpc>
                <a:spcPct val="115000"/>
              </a:lnSpc>
              <a:spcBef>
                <a:spcPts val="0"/>
              </a:spcBef>
              <a:spcAft>
                <a:spcPts val="0"/>
              </a:spcAft>
              <a:buSzPts val="1400"/>
              <a:buChar char="●"/>
            </a:pPr>
            <a:r>
              <a:rPr lang="en" sz="1400"/>
              <a:t>Distance between trees is a measure of the difference in topologies and internal branch lengths.</a:t>
            </a:r>
            <a:endParaRPr sz="1400"/>
          </a:p>
        </p:txBody>
      </p:sp>
      <p:pic>
        <p:nvPicPr>
          <p:cNvPr id="157" name="Google Shape;157;p27"/>
          <p:cNvPicPr preferRelativeResize="0"/>
          <p:nvPr/>
        </p:nvPicPr>
        <p:blipFill>
          <a:blip r:embed="rId3">
            <a:alphaModFix/>
          </a:blip>
          <a:stretch>
            <a:fillRect/>
          </a:stretch>
        </p:blipFill>
        <p:spPr>
          <a:xfrm>
            <a:off x="1014525" y="2325525"/>
            <a:ext cx="7114949" cy="2514900"/>
          </a:xfrm>
          <a:prstGeom prst="rect">
            <a:avLst/>
          </a:prstGeom>
          <a:noFill/>
          <a:ln>
            <a:noFill/>
          </a:ln>
        </p:spPr>
      </p:pic>
      <p:sp>
        <p:nvSpPr>
          <p:cNvPr id="158" name="Google Shape;158;p27"/>
          <p:cNvSpPr txBox="1"/>
          <p:nvPr>
            <p:ph idx="1" type="subTitle"/>
          </p:nvPr>
        </p:nvSpPr>
        <p:spPr>
          <a:xfrm>
            <a:off x="4572000" y="1038950"/>
            <a:ext cx="4182600" cy="1655100"/>
          </a:xfrm>
          <a:prstGeom prst="rect">
            <a:avLst/>
          </a:prstGeom>
          <a:noFill/>
          <a:ln>
            <a:noFill/>
          </a:ln>
        </p:spPr>
        <p:txBody>
          <a:bodyPr anchorCtr="0" anchor="t" bIns="34275" lIns="68575" spcFirstLastPara="1" rIns="68575" wrap="square" tIns="34275">
            <a:normAutofit/>
          </a:bodyPr>
          <a:lstStyle/>
          <a:p>
            <a:pPr indent="-317500" lvl="0" marL="457200" rtl="0" algn="l">
              <a:lnSpc>
                <a:spcPct val="115000"/>
              </a:lnSpc>
              <a:spcBef>
                <a:spcPts val="800"/>
              </a:spcBef>
              <a:spcAft>
                <a:spcPts val="0"/>
              </a:spcAft>
              <a:buSzPts val="1400"/>
              <a:buChar char="●"/>
            </a:pPr>
            <a:r>
              <a:rPr lang="en" sz="1400"/>
              <a:t>Every tree topology is it’s own </a:t>
            </a:r>
            <a:r>
              <a:rPr i="1" lang="en" sz="1400"/>
              <a:t>orthant</a:t>
            </a:r>
            <a:r>
              <a:rPr lang="en" sz="1400"/>
              <a:t>,  which is a generalized version of a quadrant.</a:t>
            </a:r>
            <a:endParaRPr sz="1400"/>
          </a:p>
          <a:p>
            <a:pPr indent="-317500" lvl="0" marL="457200" rtl="0" algn="l">
              <a:lnSpc>
                <a:spcPct val="110000"/>
              </a:lnSpc>
              <a:spcBef>
                <a:spcPts val="0"/>
              </a:spcBef>
              <a:spcAft>
                <a:spcPts val="0"/>
              </a:spcAft>
              <a:buSzPts val="1400"/>
              <a:buChar char="●"/>
            </a:pPr>
            <a:r>
              <a:rPr lang="en" sz="1400"/>
              <a:t>Edge length denotes position on orthant</a:t>
            </a:r>
            <a:endParaRPr sz="1400"/>
          </a:p>
        </p:txBody>
      </p:sp>
      <p:sp>
        <p:nvSpPr>
          <p:cNvPr id="159" name="Google Shape;159;p27"/>
          <p:cNvSpPr txBox="1"/>
          <p:nvPr/>
        </p:nvSpPr>
        <p:spPr>
          <a:xfrm>
            <a:off x="4551775" y="2287275"/>
            <a:ext cx="2981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Avenir"/>
                <a:ea typeface="Avenir"/>
                <a:cs typeface="Avenir"/>
                <a:sym typeface="Avenir"/>
              </a:rPr>
              <a:t>(Owen, Provan 2011)</a:t>
            </a:r>
            <a:endParaRPr sz="900">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3" name="Shape 163"/>
        <p:cNvGrpSpPr/>
        <p:nvPr/>
      </p:nvGrpSpPr>
      <p:grpSpPr>
        <a:xfrm>
          <a:off x="0" y="0"/>
          <a:ext cx="0" cy="0"/>
          <a:chOff x="0" y="0"/>
          <a:chExt cx="0" cy="0"/>
        </a:xfrm>
      </p:grpSpPr>
      <p:sp>
        <p:nvSpPr>
          <p:cNvPr id="164" name="Google Shape;164;p28"/>
          <p:cNvSpPr/>
          <p:nvPr/>
        </p:nvSpPr>
        <p:spPr>
          <a:xfrm>
            <a:off x="0" y="0"/>
            <a:ext cx="9144000" cy="5143500"/>
          </a:xfrm>
          <a:prstGeom prst="rect">
            <a:avLst/>
          </a:prstGeom>
          <a:solidFill>
            <a:srgbClr val="AEAEAE">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65" name="Google Shape;165;p28"/>
          <p:cNvSpPr/>
          <p:nvPr/>
        </p:nvSpPr>
        <p:spPr>
          <a:xfrm>
            <a:off x="-1" y="174726"/>
            <a:ext cx="7179457" cy="4972050"/>
          </a:xfrm>
          <a:custGeom>
            <a:rect b="b" l="l" r="r" t="t"/>
            <a:pathLst>
              <a:path extrusionOk="0" h="6858000" w="9263816">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66" name="Google Shape;166;p28"/>
          <p:cNvSpPr/>
          <p:nvPr/>
        </p:nvSpPr>
        <p:spPr>
          <a:xfrm>
            <a:off x="0" y="0"/>
            <a:ext cx="91416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67" name="Google Shape;167;p28"/>
          <p:cNvSpPr/>
          <p:nvPr/>
        </p:nvSpPr>
        <p:spPr>
          <a:xfrm>
            <a:off x="0" y="0"/>
            <a:ext cx="9144000" cy="5143500"/>
          </a:xfrm>
          <a:prstGeom prst="rect">
            <a:avLst/>
          </a:prstGeom>
          <a:solidFill>
            <a:srgbClr val="AEAEAE">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68" name="Google Shape;168;p28"/>
          <p:cNvSpPr/>
          <p:nvPr/>
        </p:nvSpPr>
        <p:spPr>
          <a:xfrm>
            <a:off x="3621133" y="0"/>
            <a:ext cx="5520581" cy="5143500"/>
          </a:xfrm>
          <a:custGeom>
            <a:rect b="b" l="l" r="r" t="t"/>
            <a:pathLst>
              <a:path extrusionOk="0" h="6858000" w="7360775">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69" name="Google Shape;169;p28"/>
          <p:cNvSpPr txBox="1"/>
          <p:nvPr>
            <p:ph type="title"/>
          </p:nvPr>
        </p:nvSpPr>
        <p:spPr>
          <a:xfrm>
            <a:off x="457201" y="497970"/>
            <a:ext cx="3560400" cy="6153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2970"/>
              <a:buFont typeface="Arial"/>
              <a:buNone/>
            </a:pPr>
            <a:r>
              <a:rPr lang="en" sz="2900"/>
              <a:t>Geodesic Distance</a:t>
            </a:r>
            <a:endParaRPr sz="2900"/>
          </a:p>
        </p:txBody>
      </p:sp>
      <p:sp>
        <p:nvSpPr>
          <p:cNvPr id="170" name="Google Shape;170;p28"/>
          <p:cNvSpPr txBox="1"/>
          <p:nvPr/>
        </p:nvSpPr>
        <p:spPr>
          <a:xfrm>
            <a:off x="159612" y="1066384"/>
            <a:ext cx="4412400" cy="3925200"/>
          </a:xfrm>
          <a:prstGeom prst="rect">
            <a:avLst/>
          </a:prstGeom>
          <a:noFill/>
          <a:ln>
            <a:noFill/>
          </a:ln>
        </p:spPr>
        <p:txBody>
          <a:bodyPr anchorCtr="0" anchor="t" bIns="34275" lIns="68575" spcFirstLastPara="1" rIns="68575" wrap="square" tIns="34275">
            <a:normAutofit/>
          </a:bodyPr>
          <a:lstStyle/>
          <a:p>
            <a:pPr indent="-215900" lvl="0" marL="431800" marR="0" rtl="0" algn="l">
              <a:lnSpc>
                <a:spcPct val="100000"/>
              </a:lnSpc>
              <a:spcBef>
                <a:spcPts val="0"/>
              </a:spcBef>
              <a:spcAft>
                <a:spcPts val="0"/>
              </a:spcAft>
              <a:buClr>
                <a:schemeClr val="dk1"/>
              </a:buClr>
              <a:buSzPts val="3300"/>
              <a:buFont typeface="Arial"/>
              <a:buNone/>
            </a:pPr>
            <a:r>
              <a:t/>
            </a:r>
            <a:endParaRPr b="0" i="0" sz="3300" u="none" cap="none" strike="noStrike">
              <a:solidFill>
                <a:schemeClr val="dk1"/>
              </a:solidFill>
              <a:latin typeface="Arial"/>
              <a:ea typeface="Arial"/>
              <a:cs typeface="Arial"/>
              <a:sym typeface="Arial"/>
            </a:endParaRPr>
          </a:p>
        </p:txBody>
      </p:sp>
      <p:sp>
        <p:nvSpPr>
          <p:cNvPr id="171" name="Google Shape;171;p28"/>
          <p:cNvSpPr txBox="1"/>
          <p:nvPr/>
        </p:nvSpPr>
        <p:spPr>
          <a:xfrm>
            <a:off x="222575" y="1270675"/>
            <a:ext cx="3911400" cy="3516600"/>
          </a:xfrm>
          <a:prstGeom prst="rect">
            <a:avLst/>
          </a:prstGeom>
          <a:noFill/>
          <a:ln>
            <a:noFill/>
          </a:ln>
        </p:spPr>
        <p:txBody>
          <a:bodyPr anchorCtr="0" anchor="t" bIns="34275" lIns="68575" spcFirstLastPara="1" rIns="68575" wrap="square" tIns="34275">
            <a:normAutofit/>
          </a:bodyPr>
          <a:lstStyle/>
          <a:p>
            <a:pPr indent="-323850" lvl="0" marL="457200" marR="0" rtl="0" algn="l">
              <a:lnSpc>
                <a:spcPct val="150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Unique s</a:t>
            </a:r>
            <a:r>
              <a:rPr lang="en" sz="1500">
                <a:solidFill>
                  <a:schemeClr val="dk1"/>
                </a:solidFill>
                <a:latin typeface="Avenir"/>
                <a:ea typeface="Avenir"/>
                <a:cs typeface="Avenir"/>
                <a:sym typeface="Avenir"/>
              </a:rPr>
              <a:t>hortest distance between two trees in BHV space</a:t>
            </a:r>
            <a:endParaRPr sz="1500">
              <a:solidFill>
                <a:schemeClr val="dk1"/>
              </a:solidFill>
              <a:latin typeface="Avenir"/>
              <a:ea typeface="Avenir"/>
              <a:cs typeface="Avenir"/>
              <a:sym typeface="Avenir"/>
            </a:endParaRPr>
          </a:p>
          <a:p>
            <a:pPr indent="-323850" lvl="0" marL="457200" marR="0" rtl="0" algn="l">
              <a:lnSpc>
                <a:spcPct val="150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Any point along a geodesic is a valid tree</a:t>
            </a:r>
            <a:endParaRPr sz="1500">
              <a:solidFill>
                <a:schemeClr val="dk1"/>
              </a:solidFill>
              <a:latin typeface="Avenir"/>
              <a:ea typeface="Avenir"/>
              <a:cs typeface="Avenir"/>
              <a:sym typeface="Avenir"/>
            </a:endParaRPr>
          </a:p>
          <a:p>
            <a:pPr indent="-323850" lvl="0" marL="457200" marR="0" rtl="0" algn="l">
              <a:lnSpc>
                <a:spcPct val="150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The tree that is halfway between two trees on a geodesic path is an average, a Fréchet mean.</a:t>
            </a:r>
            <a:endParaRPr sz="1500">
              <a:solidFill>
                <a:schemeClr val="dk1"/>
              </a:solidFill>
              <a:latin typeface="Avenir"/>
              <a:ea typeface="Avenir"/>
              <a:cs typeface="Avenir"/>
              <a:sym typeface="Avenir"/>
            </a:endParaRPr>
          </a:p>
        </p:txBody>
      </p:sp>
      <p:pic>
        <p:nvPicPr>
          <p:cNvPr id="172" name="Google Shape;172;p28"/>
          <p:cNvPicPr preferRelativeResize="0"/>
          <p:nvPr/>
        </p:nvPicPr>
        <p:blipFill rotWithShape="1">
          <a:blip r:embed="rId3">
            <a:alphaModFix/>
          </a:blip>
          <a:srcRect b="0" l="6669" r="-6669" t="0"/>
          <a:stretch/>
        </p:blipFill>
        <p:spPr>
          <a:xfrm>
            <a:off x="4385651" y="2923801"/>
            <a:ext cx="4889633" cy="1863475"/>
          </a:xfrm>
          <a:prstGeom prst="rect">
            <a:avLst/>
          </a:prstGeom>
          <a:noFill/>
          <a:ln>
            <a:noFill/>
          </a:ln>
        </p:spPr>
      </p:pic>
      <p:pic>
        <p:nvPicPr>
          <p:cNvPr id="173" name="Google Shape;173;p28"/>
          <p:cNvPicPr preferRelativeResize="0"/>
          <p:nvPr/>
        </p:nvPicPr>
        <p:blipFill>
          <a:blip r:embed="rId4">
            <a:alphaModFix/>
          </a:blip>
          <a:stretch>
            <a:fillRect/>
          </a:stretch>
        </p:blipFill>
        <p:spPr>
          <a:xfrm>
            <a:off x="4352037" y="703550"/>
            <a:ext cx="4058774" cy="2220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7" name="Shape 177"/>
        <p:cNvGrpSpPr/>
        <p:nvPr/>
      </p:nvGrpSpPr>
      <p:grpSpPr>
        <a:xfrm>
          <a:off x="0" y="0"/>
          <a:ext cx="0" cy="0"/>
          <a:chOff x="0" y="0"/>
          <a:chExt cx="0" cy="0"/>
        </a:xfrm>
      </p:grpSpPr>
      <p:sp>
        <p:nvSpPr>
          <p:cNvPr id="178" name="Google Shape;178;p29"/>
          <p:cNvSpPr/>
          <p:nvPr/>
        </p:nvSpPr>
        <p:spPr>
          <a:xfrm>
            <a:off x="0" y="0"/>
            <a:ext cx="9144000" cy="5143500"/>
          </a:xfrm>
          <a:prstGeom prst="rect">
            <a:avLst/>
          </a:prstGeom>
          <a:solidFill>
            <a:srgbClr val="AEAEAE">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79" name="Google Shape;179;p29"/>
          <p:cNvSpPr/>
          <p:nvPr/>
        </p:nvSpPr>
        <p:spPr>
          <a:xfrm>
            <a:off x="-1" y="174726"/>
            <a:ext cx="7179457" cy="4972050"/>
          </a:xfrm>
          <a:custGeom>
            <a:rect b="b" l="l" r="r" t="t"/>
            <a:pathLst>
              <a:path extrusionOk="0" h="6858000" w="9263816">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80" name="Google Shape;180;p29"/>
          <p:cNvSpPr/>
          <p:nvPr/>
        </p:nvSpPr>
        <p:spPr>
          <a:xfrm>
            <a:off x="0" y="0"/>
            <a:ext cx="91416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81" name="Google Shape;181;p29"/>
          <p:cNvSpPr/>
          <p:nvPr/>
        </p:nvSpPr>
        <p:spPr>
          <a:xfrm>
            <a:off x="0" y="0"/>
            <a:ext cx="9144000" cy="5143500"/>
          </a:xfrm>
          <a:prstGeom prst="rect">
            <a:avLst/>
          </a:prstGeom>
          <a:solidFill>
            <a:srgbClr val="AEAEAE">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82" name="Google Shape;182;p29"/>
          <p:cNvSpPr/>
          <p:nvPr/>
        </p:nvSpPr>
        <p:spPr>
          <a:xfrm>
            <a:off x="3621133" y="0"/>
            <a:ext cx="5520581" cy="5143500"/>
          </a:xfrm>
          <a:custGeom>
            <a:rect b="b" l="l" r="r" t="t"/>
            <a:pathLst>
              <a:path extrusionOk="0" h="6858000" w="7360775">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83" name="Google Shape;183;p29"/>
          <p:cNvSpPr txBox="1"/>
          <p:nvPr>
            <p:ph type="title"/>
          </p:nvPr>
        </p:nvSpPr>
        <p:spPr>
          <a:xfrm>
            <a:off x="457200" y="497975"/>
            <a:ext cx="7334400" cy="515700"/>
          </a:xfrm>
          <a:prstGeom prst="rect">
            <a:avLst/>
          </a:prstGeom>
          <a:noFill/>
          <a:ln>
            <a:noFill/>
          </a:ln>
        </p:spPr>
        <p:txBody>
          <a:bodyPr anchorCtr="0" anchor="t" bIns="34275" lIns="68575" spcFirstLastPara="1" rIns="68575" wrap="square" tIns="34275">
            <a:spAutoFit/>
          </a:bodyPr>
          <a:lstStyle/>
          <a:p>
            <a:pPr indent="0" lvl="0" marL="0" rtl="0" algn="l">
              <a:lnSpc>
                <a:spcPct val="100000"/>
              </a:lnSpc>
              <a:spcBef>
                <a:spcPts val="0"/>
              </a:spcBef>
              <a:spcAft>
                <a:spcPts val="0"/>
              </a:spcAft>
              <a:buClr>
                <a:schemeClr val="dk1"/>
              </a:buClr>
              <a:buSzPts val="3300"/>
              <a:buFont typeface="Arial"/>
              <a:buNone/>
            </a:pPr>
            <a:r>
              <a:rPr lang="en" sz="2900"/>
              <a:t>Geodesic Distance</a:t>
            </a:r>
            <a:endParaRPr sz="2900"/>
          </a:p>
        </p:txBody>
      </p:sp>
      <p:sp>
        <p:nvSpPr>
          <p:cNvPr id="184" name="Google Shape;184;p29"/>
          <p:cNvSpPr txBox="1"/>
          <p:nvPr/>
        </p:nvSpPr>
        <p:spPr>
          <a:xfrm>
            <a:off x="159600" y="1075175"/>
            <a:ext cx="4594800" cy="3925200"/>
          </a:xfrm>
          <a:prstGeom prst="rect">
            <a:avLst/>
          </a:prstGeom>
          <a:noFill/>
          <a:ln>
            <a:noFill/>
          </a:ln>
        </p:spPr>
        <p:txBody>
          <a:bodyPr anchorCtr="0" anchor="t" bIns="34275" lIns="68575" spcFirstLastPara="1" rIns="68575" wrap="square" tIns="34275">
            <a:normAutofit/>
          </a:bodyPr>
          <a:lstStyle/>
          <a:p>
            <a:pPr indent="-215900" lvl="0" marL="431800" marR="0" rtl="0" algn="l">
              <a:lnSpc>
                <a:spcPct val="100000"/>
              </a:lnSpc>
              <a:spcBef>
                <a:spcPts val="0"/>
              </a:spcBef>
              <a:spcAft>
                <a:spcPts val="0"/>
              </a:spcAft>
              <a:buClr>
                <a:schemeClr val="dk1"/>
              </a:buClr>
              <a:buSzPts val="3300"/>
              <a:buFont typeface="Arial"/>
              <a:buNone/>
            </a:pPr>
            <a:r>
              <a:t/>
            </a:r>
            <a:endParaRPr b="0" i="0" sz="3300" u="none" cap="none" strike="noStrike">
              <a:solidFill>
                <a:schemeClr val="dk1"/>
              </a:solidFill>
              <a:latin typeface="Arial"/>
              <a:ea typeface="Arial"/>
              <a:cs typeface="Arial"/>
              <a:sym typeface="Arial"/>
            </a:endParaRPr>
          </a:p>
        </p:txBody>
      </p:sp>
      <p:sp>
        <p:nvSpPr>
          <p:cNvPr id="185" name="Google Shape;185;p29"/>
          <p:cNvSpPr txBox="1"/>
          <p:nvPr/>
        </p:nvSpPr>
        <p:spPr>
          <a:xfrm>
            <a:off x="457200" y="1150325"/>
            <a:ext cx="4922700" cy="3765900"/>
          </a:xfrm>
          <a:prstGeom prst="rect">
            <a:avLst/>
          </a:prstGeom>
          <a:noFill/>
          <a:ln>
            <a:noFill/>
          </a:ln>
        </p:spPr>
        <p:txBody>
          <a:bodyPr anchorCtr="0" anchor="t" bIns="34275" lIns="68575" spcFirstLastPara="1" rIns="68575" wrap="square" tIns="34275">
            <a:normAutofit fontScale="92500"/>
          </a:bodyPr>
          <a:lstStyle/>
          <a:p>
            <a:pPr indent="-316706" lvl="0" marL="457200" marR="0" rtl="0" algn="l">
              <a:lnSpc>
                <a:spcPct val="150000"/>
              </a:lnSpc>
              <a:spcBef>
                <a:spcPts val="0"/>
              </a:spcBef>
              <a:spcAft>
                <a:spcPts val="0"/>
              </a:spcAft>
              <a:buClr>
                <a:schemeClr val="dk1"/>
              </a:buClr>
              <a:buSzPct val="100000"/>
              <a:buFont typeface="Avenir"/>
              <a:buChar char="●"/>
            </a:pPr>
            <a:r>
              <a:rPr lang="en" sz="1500">
                <a:solidFill>
                  <a:schemeClr val="dk1"/>
                </a:solidFill>
                <a:latin typeface="Avenir"/>
                <a:ea typeface="Avenir"/>
                <a:cs typeface="Avenir"/>
                <a:sym typeface="Avenir"/>
              </a:rPr>
              <a:t>Since each orthant is locally a Euclidean space, the shortest path between two points within a single orthant is a straight line. </a:t>
            </a:r>
            <a:endParaRPr sz="1500">
              <a:solidFill>
                <a:schemeClr val="dk1"/>
              </a:solidFill>
              <a:latin typeface="Avenir"/>
              <a:ea typeface="Avenir"/>
              <a:cs typeface="Avenir"/>
              <a:sym typeface="Avenir"/>
            </a:endParaRPr>
          </a:p>
          <a:p>
            <a:pPr indent="-316706" lvl="0" marL="457200" marR="0" rtl="0" algn="l">
              <a:lnSpc>
                <a:spcPct val="150000"/>
              </a:lnSpc>
              <a:spcBef>
                <a:spcPts val="0"/>
              </a:spcBef>
              <a:spcAft>
                <a:spcPts val="0"/>
              </a:spcAft>
              <a:buClr>
                <a:schemeClr val="dk1"/>
              </a:buClr>
              <a:buSzPct val="100000"/>
              <a:buFont typeface="Avenir"/>
              <a:buChar char="●"/>
            </a:pPr>
            <a:r>
              <a:rPr lang="en" sz="1500">
                <a:solidFill>
                  <a:schemeClr val="dk1"/>
                </a:solidFill>
                <a:latin typeface="Avenir"/>
                <a:ea typeface="Avenir"/>
                <a:cs typeface="Avenir"/>
                <a:sym typeface="Avenir"/>
              </a:rPr>
              <a:t>The difficulty comes in establishing which sequence of orthants joining the two topologies will contain the geodesic. In the case of four leaves, we could do this through a brute-force search, but we cannot hope to do so with larger trees.</a:t>
            </a:r>
            <a:endParaRPr sz="1500">
              <a:solidFill>
                <a:schemeClr val="dk1"/>
              </a:solidFill>
              <a:latin typeface="Avenir"/>
              <a:ea typeface="Avenir"/>
              <a:cs typeface="Avenir"/>
              <a:sym typeface="Avenir"/>
            </a:endParaRPr>
          </a:p>
          <a:p>
            <a:pPr indent="-316706" lvl="0" marL="457200" marR="0" rtl="0" algn="l">
              <a:lnSpc>
                <a:spcPct val="150000"/>
              </a:lnSpc>
              <a:spcBef>
                <a:spcPts val="0"/>
              </a:spcBef>
              <a:spcAft>
                <a:spcPts val="0"/>
              </a:spcAft>
              <a:buClr>
                <a:schemeClr val="dk1"/>
              </a:buClr>
              <a:buSzPct val="100000"/>
              <a:buFont typeface="Avenir"/>
              <a:buChar char="●"/>
            </a:pPr>
            <a:r>
              <a:rPr lang="en" sz="1500">
                <a:solidFill>
                  <a:schemeClr val="dk1"/>
                </a:solidFill>
                <a:latin typeface="Avenir"/>
                <a:ea typeface="Avenir"/>
                <a:cs typeface="Avenir"/>
                <a:sym typeface="Avenir"/>
              </a:rPr>
              <a:t>Owen and Provan introduced a polynomial time algorithm for finding a geodesic path. Once the path is known, computing its length is a simple matter.</a:t>
            </a:r>
            <a:endParaRPr sz="1500">
              <a:solidFill>
                <a:schemeClr val="dk1"/>
              </a:solidFill>
              <a:latin typeface="Avenir"/>
              <a:ea typeface="Avenir"/>
              <a:cs typeface="Avenir"/>
              <a:sym typeface="Avenir"/>
            </a:endParaRPr>
          </a:p>
        </p:txBody>
      </p:sp>
      <p:pic>
        <p:nvPicPr>
          <p:cNvPr id="186" name="Google Shape;186;p29"/>
          <p:cNvPicPr preferRelativeResize="0"/>
          <p:nvPr/>
        </p:nvPicPr>
        <p:blipFill>
          <a:blip r:embed="rId3">
            <a:alphaModFix/>
          </a:blip>
          <a:stretch>
            <a:fillRect/>
          </a:stretch>
        </p:blipFill>
        <p:spPr>
          <a:xfrm>
            <a:off x="5379927" y="1324061"/>
            <a:ext cx="3718999" cy="30870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57200" y="63649"/>
            <a:ext cx="6095400" cy="892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900"/>
              <a:t>Geodesic Algorithm</a:t>
            </a:r>
            <a:endParaRPr sz="2900"/>
          </a:p>
        </p:txBody>
      </p:sp>
      <p:pic>
        <p:nvPicPr>
          <p:cNvPr id="192" name="Google Shape;192;p30"/>
          <p:cNvPicPr preferRelativeResize="0"/>
          <p:nvPr/>
        </p:nvPicPr>
        <p:blipFill>
          <a:blip r:embed="rId3">
            <a:alphaModFix/>
          </a:blip>
          <a:stretch>
            <a:fillRect/>
          </a:stretch>
        </p:blipFill>
        <p:spPr>
          <a:xfrm>
            <a:off x="357650" y="1372924"/>
            <a:ext cx="3408448" cy="357975"/>
          </a:xfrm>
          <a:prstGeom prst="rect">
            <a:avLst/>
          </a:prstGeom>
          <a:noFill/>
          <a:ln>
            <a:noFill/>
          </a:ln>
        </p:spPr>
      </p:pic>
      <p:pic>
        <p:nvPicPr>
          <p:cNvPr id="193" name="Google Shape;193;p30"/>
          <p:cNvPicPr preferRelativeResize="0"/>
          <p:nvPr/>
        </p:nvPicPr>
        <p:blipFill>
          <a:blip r:embed="rId4">
            <a:alphaModFix/>
          </a:blip>
          <a:stretch>
            <a:fillRect/>
          </a:stretch>
        </p:blipFill>
        <p:spPr>
          <a:xfrm>
            <a:off x="4325700" y="420412"/>
            <a:ext cx="4429401" cy="2777550"/>
          </a:xfrm>
          <a:prstGeom prst="rect">
            <a:avLst/>
          </a:prstGeom>
          <a:noFill/>
          <a:ln>
            <a:noFill/>
          </a:ln>
        </p:spPr>
      </p:pic>
      <p:pic>
        <p:nvPicPr>
          <p:cNvPr id="194" name="Google Shape;194;p30"/>
          <p:cNvPicPr preferRelativeResize="0"/>
          <p:nvPr/>
        </p:nvPicPr>
        <p:blipFill rotWithShape="1">
          <a:blip r:embed="rId5">
            <a:alphaModFix/>
          </a:blip>
          <a:srcRect b="0" l="6208" r="0" t="0"/>
          <a:stretch/>
        </p:blipFill>
        <p:spPr>
          <a:xfrm>
            <a:off x="4325712" y="3197975"/>
            <a:ext cx="4429375" cy="1530275"/>
          </a:xfrm>
          <a:prstGeom prst="rect">
            <a:avLst/>
          </a:prstGeom>
          <a:noFill/>
          <a:ln>
            <a:noFill/>
          </a:ln>
        </p:spPr>
      </p:pic>
      <p:pic>
        <p:nvPicPr>
          <p:cNvPr id="195" name="Google Shape;195;p30"/>
          <p:cNvPicPr preferRelativeResize="0"/>
          <p:nvPr/>
        </p:nvPicPr>
        <p:blipFill>
          <a:blip r:embed="rId6">
            <a:alphaModFix/>
          </a:blip>
          <a:stretch>
            <a:fillRect/>
          </a:stretch>
        </p:blipFill>
        <p:spPr>
          <a:xfrm>
            <a:off x="357650" y="1805700"/>
            <a:ext cx="2709002" cy="626137"/>
          </a:xfrm>
          <a:prstGeom prst="rect">
            <a:avLst/>
          </a:prstGeom>
          <a:noFill/>
          <a:ln>
            <a:noFill/>
          </a:ln>
        </p:spPr>
      </p:pic>
      <p:pic>
        <p:nvPicPr>
          <p:cNvPr id="196" name="Google Shape;196;p30"/>
          <p:cNvPicPr preferRelativeResize="0"/>
          <p:nvPr/>
        </p:nvPicPr>
        <p:blipFill>
          <a:blip r:embed="rId7">
            <a:alphaModFix/>
          </a:blip>
          <a:stretch>
            <a:fillRect/>
          </a:stretch>
        </p:blipFill>
        <p:spPr>
          <a:xfrm>
            <a:off x="106125" y="2550875"/>
            <a:ext cx="4219575" cy="695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457200" y="39574"/>
            <a:ext cx="8229600" cy="465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sz="2900"/>
              <a:t>Fréchet Mean</a:t>
            </a:r>
            <a:endParaRPr sz="2900"/>
          </a:p>
        </p:txBody>
      </p:sp>
      <p:sp>
        <p:nvSpPr>
          <p:cNvPr id="202" name="Google Shape;202;p31"/>
          <p:cNvSpPr txBox="1"/>
          <p:nvPr>
            <p:ph idx="1" type="body"/>
          </p:nvPr>
        </p:nvSpPr>
        <p:spPr>
          <a:xfrm>
            <a:off x="133600" y="505175"/>
            <a:ext cx="9010500" cy="4566000"/>
          </a:xfrm>
          <a:prstGeom prst="rect">
            <a:avLst/>
          </a:prstGeom>
        </p:spPr>
        <p:txBody>
          <a:bodyPr anchorCtr="0" anchor="t" bIns="34275" lIns="68575" spcFirstLastPara="1" rIns="68575" wrap="square" tIns="34275">
            <a:normAutofit fontScale="25000" lnSpcReduction="20000"/>
          </a:bodyPr>
          <a:lstStyle/>
          <a:p>
            <a:pPr indent="-316943" lvl="0" marL="457200" rtl="0" algn="l">
              <a:lnSpc>
                <a:spcPct val="150000"/>
              </a:lnSpc>
              <a:spcBef>
                <a:spcPts val="0"/>
              </a:spcBef>
              <a:spcAft>
                <a:spcPts val="0"/>
              </a:spcAft>
              <a:buClr>
                <a:schemeClr val="dk1"/>
              </a:buClr>
              <a:buSzPct val="100000"/>
              <a:buFont typeface="Avenir"/>
              <a:buChar char="●"/>
            </a:pPr>
            <a:r>
              <a:rPr lang="en" sz="5564"/>
              <a:t>A </a:t>
            </a:r>
            <a:r>
              <a:rPr lang="en" sz="5564"/>
              <a:t>point in tree space that minimizes its sum of squared geodesic distances to the sample points</a:t>
            </a:r>
            <a:endParaRPr sz="5564"/>
          </a:p>
          <a:p>
            <a:pPr indent="-316943" lvl="0" marL="457200" rtl="0" algn="l">
              <a:lnSpc>
                <a:spcPct val="150000"/>
              </a:lnSpc>
              <a:spcBef>
                <a:spcPts val="0"/>
              </a:spcBef>
              <a:spcAft>
                <a:spcPts val="0"/>
              </a:spcAft>
              <a:buClr>
                <a:schemeClr val="dk1"/>
              </a:buClr>
              <a:buSzPct val="100000"/>
              <a:buFont typeface="Avenir"/>
              <a:buChar char="●"/>
            </a:pPr>
            <a:r>
              <a:rPr lang="en" sz="5564"/>
              <a:t>Given a finite point set T = {T1, . . . , Tr} of trees in Tn, the mean of T , alternatively known as the Fréchet mean, is the tree T ∈ Tn that minimizes the sum S (X,T) of the squares of the distances from X to the points in T.</a:t>
            </a:r>
            <a:endParaRPr sz="5564"/>
          </a:p>
          <a:p>
            <a:pPr indent="-316943" lvl="0" marL="457200" rtl="0" algn="l">
              <a:lnSpc>
                <a:spcPct val="150000"/>
              </a:lnSpc>
              <a:spcBef>
                <a:spcPts val="0"/>
              </a:spcBef>
              <a:spcAft>
                <a:spcPts val="0"/>
              </a:spcAft>
              <a:buClr>
                <a:schemeClr val="dk1"/>
              </a:buClr>
              <a:buSzPct val="100000"/>
              <a:buFont typeface="Arial"/>
              <a:buChar char="●"/>
            </a:pPr>
            <a:r>
              <a:rPr lang="en" sz="5564"/>
              <a:t>When T = {T1,....,Tr} of trees in  Tn  is the set of input trees with finite point sets  then the mean is the unique minimizer of the Frechet  function </a:t>
            </a:r>
            <a:endParaRPr sz="5564"/>
          </a:p>
          <a:p>
            <a:pPr indent="-316943" lvl="0" marL="457200" rtl="0" algn="l">
              <a:lnSpc>
                <a:spcPct val="150000"/>
              </a:lnSpc>
              <a:spcBef>
                <a:spcPts val="0"/>
              </a:spcBef>
              <a:spcAft>
                <a:spcPts val="0"/>
              </a:spcAft>
              <a:buClr>
                <a:schemeClr val="dk1"/>
              </a:buClr>
              <a:buSzPct val="100000"/>
              <a:buFont typeface="Arial"/>
              <a:buChar char="●"/>
            </a:pPr>
            <a:r>
              <a:rPr lang="en" sz="5564"/>
              <a:t>For a given data set of n phylogenetic trees T1, T2, …..Tn in Tr , the </a:t>
            </a:r>
            <a:r>
              <a:rPr lang="en" sz="5564"/>
              <a:t>Frechet  function is the sum of squares of geodesic distances from the data tree to a variable tree X</a:t>
            </a:r>
            <a:endParaRPr sz="5564"/>
          </a:p>
          <a:p>
            <a:pPr indent="-316943" lvl="0" marL="457200" rtl="0" algn="l">
              <a:lnSpc>
                <a:spcPct val="150000"/>
              </a:lnSpc>
              <a:spcBef>
                <a:spcPts val="0"/>
              </a:spcBef>
              <a:spcAft>
                <a:spcPts val="0"/>
              </a:spcAft>
              <a:buSzPct val="100000"/>
              <a:buChar char="-"/>
            </a:pPr>
            <a:r>
              <a:rPr lang="en" sz="5564"/>
              <a:t>The set of all minimizers computed are the mean set.</a:t>
            </a:r>
            <a:endParaRPr sz="5564"/>
          </a:p>
          <a:p>
            <a:pPr indent="-316943" lvl="0" marL="457200" rtl="0" algn="l">
              <a:lnSpc>
                <a:spcPct val="150000"/>
              </a:lnSpc>
              <a:spcBef>
                <a:spcPts val="0"/>
              </a:spcBef>
              <a:spcAft>
                <a:spcPts val="0"/>
              </a:spcAft>
              <a:buClr>
                <a:schemeClr val="dk1"/>
              </a:buClr>
              <a:buSzPct val="100000"/>
              <a:buFont typeface="Arial"/>
              <a:buChar char="●"/>
            </a:pPr>
            <a:r>
              <a:rPr lang="en" sz="5564"/>
              <a:t>Can be calculated using the inductive mean algorithm method and has been called the Strum algorithm</a:t>
            </a:r>
            <a:endParaRPr sz="5564"/>
          </a:p>
          <a:p>
            <a:pPr indent="-313768" lvl="0" marL="457200" rtl="0" algn="l">
              <a:lnSpc>
                <a:spcPct val="150000"/>
              </a:lnSpc>
              <a:spcBef>
                <a:spcPts val="0"/>
              </a:spcBef>
              <a:spcAft>
                <a:spcPts val="0"/>
              </a:spcAft>
              <a:buClr>
                <a:srgbClr val="000000"/>
              </a:buClr>
              <a:buSzPct val="100000"/>
              <a:buFont typeface="Calibri"/>
              <a:buChar char="-"/>
            </a:pPr>
            <a:r>
              <a:rPr lang="en" sz="5364">
                <a:solidFill>
                  <a:srgbClr val="000000"/>
                </a:solidFill>
                <a:latin typeface="Calibri"/>
                <a:ea typeface="Calibri"/>
                <a:cs typeface="Calibri"/>
                <a:sym typeface="Calibri"/>
              </a:rPr>
              <a:t>Explanation</a:t>
            </a:r>
            <a:r>
              <a:rPr lang="en" sz="5364">
                <a:solidFill>
                  <a:srgbClr val="000000"/>
                </a:solidFill>
                <a:latin typeface="Calibri"/>
                <a:ea typeface="Calibri"/>
                <a:cs typeface="Calibri"/>
                <a:sym typeface="Calibri"/>
              </a:rPr>
              <a:t> of the equation on the right , the right hand side indicates</a:t>
            </a:r>
            <a:endParaRPr sz="5364">
              <a:solidFill>
                <a:srgbClr val="000000"/>
              </a:solidFill>
              <a:latin typeface="Calibri"/>
              <a:ea typeface="Calibri"/>
              <a:cs typeface="Calibri"/>
              <a:sym typeface="Calibri"/>
            </a:endParaRPr>
          </a:p>
          <a:p>
            <a:pPr indent="0" lvl="0" marL="914400" rtl="0" algn="l">
              <a:lnSpc>
                <a:spcPct val="150000"/>
              </a:lnSpc>
              <a:spcBef>
                <a:spcPts val="0"/>
              </a:spcBef>
              <a:spcAft>
                <a:spcPts val="0"/>
              </a:spcAft>
              <a:buNone/>
            </a:pPr>
            <a:r>
              <a:rPr lang="en" sz="5364">
                <a:solidFill>
                  <a:srgbClr val="000000"/>
                </a:solidFill>
                <a:latin typeface="Calibri"/>
                <a:ea typeface="Calibri"/>
                <a:cs typeface="Calibri"/>
                <a:sym typeface="Calibri"/>
              </a:rPr>
              <a:t>t</a:t>
            </a:r>
            <a:r>
              <a:rPr lang="en" sz="5364">
                <a:solidFill>
                  <a:srgbClr val="000000"/>
                </a:solidFill>
                <a:latin typeface="Calibri"/>
                <a:ea typeface="Calibri"/>
                <a:cs typeface="Calibri"/>
                <a:sym typeface="Calibri"/>
              </a:rPr>
              <a:t>he point 1/k </a:t>
            </a:r>
            <a:r>
              <a:rPr lang="en" sz="5364">
                <a:solidFill>
                  <a:srgbClr val="000000"/>
                </a:solidFill>
                <a:latin typeface="Calibri"/>
                <a:ea typeface="Calibri"/>
                <a:cs typeface="Calibri"/>
                <a:sym typeface="Calibri"/>
              </a:rPr>
              <a:t>fraction</a:t>
            </a:r>
            <a:r>
              <a:rPr lang="en" sz="5364">
                <a:solidFill>
                  <a:srgbClr val="000000"/>
                </a:solidFill>
                <a:latin typeface="Calibri"/>
                <a:ea typeface="Calibri"/>
                <a:cs typeface="Calibri"/>
                <a:sym typeface="Calibri"/>
              </a:rPr>
              <a:t> of the distance along the geodesic from</a:t>
            </a:r>
            <a:r>
              <a:rPr lang="en" sz="5364">
                <a:solidFill>
                  <a:srgbClr val="000000"/>
                </a:solidFill>
                <a:latin typeface="Calibri"/>
                <a:ea typeface="Calibri"/>
                <a:cs typeface="Calibri"/>
                <a:sym typeface="Calibri"/>
              </a:rPr>
              <a:t> sk-1 to Yk. </a:t>
            </a:r>
            <a:endParaRPr sz="5364">
              <a:solidFill>
                <a:srgbClr val="000000"/>
              </a:solidFill>
              <a:latin typeface="Calibri"/>
              <a:ea typeface="Calibri"/>
              <a:cs typeface="Calibri"/>
              <a:sym typeface="Calibri"/>
            </a:endParaRPr>
          </a:p>
          <a:p>
            <a:pPr indent="0" lvl="0" marL="914400" rtl="0" algn="l">
              <a:lnSpc>
                <a:spcPct val="150000"/>
              </a:lnSpc>
              <a:spcBef>
                <a:spcPts val="0"/>
              </a:spcBef>
              <a:spcAft>
                <a:spcPts val="0"/>
              </a:spcAft>
              <a:buNone/>
            </a:pPr>
            <a:r>
              <a:rPr lang="en" sz="5364">
                <a:solidFill>
                  <a:srgbClr val="000000"/>
                </a:solidFill>
                <a:latin typeface="Calibri"/>
                <a:ea typeface="Calibri"/>
                <a:cs typeface="Calibri"/>
                <a:sym typeface="Calibri"/>
              </a:rPr>
              <a:t>The point Sk is the inductive mean value of Y1…., Yk.</a:t>
            </a:r>
            <a:endParaRPr sz="5364">
              <a:solidFill>
                <a:srgbClr val="000000"/>
              </a:solidFill>
              <a:latin typeface="Calibri"/>
              <a:ea typeface="Calibri"/>
              <a:cs typeface="Calibri"/>
              <a:sym typeface="Calibri"/>
            </a:endParaRPr>
          </a:p>
          <a:p>
            <a:pPr indent="0" lvl="0" marL="914400" rtl="0" algn="l">
              <a:lnSpc>
                <a:spcPct val="150000"/>
              </a:lnSpc>
              <a:spcBef>
                <a:spcPts val="0"/>
              </a:spcBef>
              <a:spcAft>
                <a:spcPts val="0"/>
              </a:spcAft>
              <a:buNone/>
            </a:pPr>
            <a:r>
              <a:rPr lang="en" sz="5364">
                <a:solidFill>
                  <a:srgbClr val="000000"/>
                </a:solidFill>
                <a:latin typeface="Calibri"/>
                <a:ea typeface="Calibri"/>
                <a:cs typeface="Calibri"/>
                <a:sym typeface="Calibri"/>
              </a:rPr>
              <a:t>The expected squared distance computed between Sk  and the point set T is less than or equal to F(T)/k .</a:t>
            </a:r>
            <a:endParaRPr sz="5364">
              <a:solidFill>
                <a:srgbClr val="000000"/>
              </a:solidFill>
              <a:latin typeface="Calibri"/>
              <a:ea typeface="Calibri"/>
              <a:cs typeface="Calibri"/>
              <a:sym typeface="Calibri"/>
            </a:endParaRPr>
          </a:p>
          <a:p>
            <a:pPr indent="-316943" lvl="0" marL="457200" rtl="0" algn="l">
              <a:lnSpc>
                <a:spcPct val="150000"/>
              </a:lnSpc>
              <a:spcBef>
                <a:spcPts val="0"/>
              </a:spcBef>
              <a:spcAft>
                <a:spcPts val="0"/>
              </a:spcAft>
              <a:buClr>
                <a:schemeClr val="dk1"/>
              </a:buClr>
              <a:buSzPct val="100000"/>
              <a:buFont typeface="Arial"/>
              <a:buChar char="●"/>
            </a:pPr>
            <a:r>
              <a:rPr lang="en" sz="5564"/>
              <a:t>Examples : Arithmetic mean and median , geometric mean , harmonic mean , power means , f-means , and weighted means. </a:t>
            </a:r>
            <a:endParaRPr sz="5564"/>
          </a:p>
          <a:p>
            <a:pPr indent="0" lvl="0" marL="914400" rtl="0" algn="l">
              <a:lnSpc>
                <a:spcPct val="150000"/>
              </a:lnSpc>
              <a:spcBef>
                <a:spcPts val="0"/>
              </a:spcBef>
              <a:spcAft>
                <a:spcPts val="0"/>
              </a:spcAft>
              <a:buNone/>
            </a:pPr>
            <a:r>
              <a:t/>
            </a:r>
            <a:endParaRPr sz="5364">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t/>
            </a:r>
            <a:endParaRPr sz="1200">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t/>
            </a:r>
            <a:endParaRPr sz="1200">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1200">
              <a:solidFill>
                <a:srgbClr val="000000"/>
              </a:solidFill>
              <a:latin typeface="Calibri"/>
              <a:ea typeface="Calibri"/>
              <a:cs typeface="Calibri"/>
              <a:sym typeface="Calibri"/>
            </a:endParaRPr>
          </a:p>
          <a:p>
            <a:pPr indent="0" lvl="0" marL="914400" rtl="0" algn="l">
              <a:lnSpc>
                <a:spcPct val="150000"/>
              </a:lnSpc>
              <a:spcBef>
                <a:spcPts val="0"/>
              </a:spcBef>
              <a:spcAft>
                <a:spcPts val="0"/>
              </a:spcAft>
              <a:buNone/>
            </a:pPr>
            <a:r>
              <a:t/>
            </a:r>
            <a:endParaRPr sz="1200">
              <a:solidFill>
                <a:srgbClr val="000000"/>
              </a:solidFill>
              <a:latin typeface="Calibri"/>
              <a:ea typeface="Calibri"/>
              <a:cs typeface="Calibri"/>
              <a:sym typeface="Calibri"/>
            </a:endParaRPr>
          </a:p>
          <a:p>
            <a:pPr indent="0" lvl="0" marL="914400" rtl="0" algn="l">
              <a:lnSpc>
                <a:spcPct val="150000"/>
              </a:lnSpc>
              <a:spcBef>
                <a:spcPts val="0"/>
              </a:spcBef>
              <a:spcAft>
                <a:spcPts val="0"/>
              </a:spcAft>
              <a:buNone/>
            </a:pPr>
            <a:r>
              <a:t/>
            </a:r>
            <a:endParaRPr sz="1200">
              <a:solidFill>
                <a:srgbClr val="000000"/>
              </a:solidFill>
              <a:latin typeface="Calibri"/>
              <a:ea typeface="Calibri"/>
              <a:cs typeface="Calibri"/>
              <a:sym typeface="Calibri"/>
            </a:endParaRPr>
          </a:p>
        </p:txBody>
      </p:sp>
      <p:pic>
        <p:nvPicPr>
          <p:cNvPr id="203" name="Google Shape;203;p31"/>
          <p:cNvPicPr preferRelativeResize="0"/>
          <p:nvPr/>
        </p:nvPicPr>
        <p:blipFill rotWithShape="1">
          <a:blip r:embed="rId3">
            <a:alphaModFix/>
          </a:blip>
          <a:srcRect b="0" l="0" r="0" t="0"/>
          <a:stretch/>
        </p:blipFill>
        <p:spPr>
          <a:xfrm>
            <a:off x="6275725" y="3237750"/>
            <a:ext cx="2678200" cy="82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409600" y="135975"/>
            <a:ext cx="8229600" cy="5295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900"/>
              <a:t>Algorithm for Fréchet Mean of Geodesic Distance</a:t>
            </a:r>
            <a:endParaRPr sz="2900"/>
          </a:p>
        </p:txBody>
      </p:sp>
      <p:sp>
        <p:nvSpPr>
          <p:cNvPr id="209" name="Google Shape;209;p32"/>
          <p:cNvSpPr txBox="1"/>
          <p:nvPr>
            <p:ph idx="1" type="body"/>
          </p:nvPr>
        </p:nvSpPr>
        <p:spPr>
          <a:xfrm>
            <a:off x="100" y="738750"/>
            <a:ext cx="9144000" cy="4404900"/>
          </a:xfrm>
          <a:prstGeom prst="rect">
            <a:avLst/>
          </a:prstGeom>
        </p:spPr>
        <p:txBody>
          <a:bodyPr anchorCtr="0" anchor="t" bIns="34275" lIns="68575" spcFirstLastPara="1" rIns="68575" wrap="square" tIns="34275">
            <a:normAutofit/>
          </a:bodyPr>
          <a:lstStyle/>
          <a:p>
            <a:pPr indent="-311150" lvl="0" marL="457200" rtl="0" algn="l">
              <a:spcBef>
                <a:spcPts val="800"/>
              </a:spcBef>
              <a:spcAft>
                <a:spcPts val="0"/>
              </a:spcAft>
              <a:buSzPts val="1300"/>
              <a:buChar char="●"/>
            </a:pPr>
            <a:r>
              <a:rPr lang="en" sz="1400"/>
              <a:t>M. Bacak creates an algorithm for mean and median trees. Used in combination with other</a:t>
            </a:r>
            <a:endParaRPr sz="1400"/>
          </a:p>
          <a:p>
            <a:pPr indent="-317500" lvl="0" marL="457200" rtl="0" algn="l">
              <a:spcBef>
                <a:spcPts val="0"/>
              </a:spcBef>
              <a:spcAft>
                <a:spcPts val="0"/>
              </a:spcAft>
              <a:buSzPts val="1400"/>
              <a:buChar char="●"/>
            </a:pPr>
            <a:r>
              <a:rPr lang="en" sz="1400"/>
              <a:t>For positive weights the  weighted Frechet mean can be </a:t>
            </a:r>
            <a:r>
              <a:rPr lang="en" sz="1400"/>
              <a:t>defined</a:t>
            </a:r>
            <a:r>
              <a:rPr lang="en" sz="1400"/>
              <a:t> as </a:t>
            </a:r>
            <a:endParaRPr sz="1400"/>
          </a:p>
          <a:p>
            <a:pPr indent="0" lvl="0" marL="0" rtl="0" algn="l">
              <a:spcBef>
                <a:spcPts val="800"/>
              </a:spcBef>
              <a:spcAft>
                <a:spcPts val="0"/>
              </a:spcAft>
              <a:buNone/>
            </a:pPr>
            <a:r>
              <a:rPr lang="en" sz="1400"/>
              <a:t>			</a:t>
            </a:r>
            <a:endParaRPr sz="1400"/>
          </a:p>
          <a:p>
            <a:pPr indent="0" lvl="0" marL="0" rtl="0" algn="l">
              <a:spcBef>
                <a:spcPts val="800"/>
              </a:spcBef>
              <a:spcAft>
                <a:spcPts val="0"/>
              </a:spcAft>
              <a:buNone/>
            </a:pPr>
            <a:r>
              <a:t/>
            </a:r>
            <a:endParaRPr sz="1400"/>
          </a:p>
        </p:txBody>
      </p:sp>
      <p:pic>
        <p:nvPicPr>
          <p:cNvPr id="210" name="Google Shape;210;p32"/>
          <p:cNvPicPr preferRelativeResize="0"/>
          <p:nvPr/>
        </p:nvPicPr>
        <p:blipFill>
          <a:blip r:embed="rId3">
            <a:alphaModFix/>
          </a:blip>
          <a:stretch>
            <a:fillRect/>
          </a:stretch>
        </p:blipFill>
        <p:spPr>
          <a:xfrm>
            <a:off x="69600" y="1743225"/>
            <a:ext cx="9004800" cy="3290375"/>
          </a:xfrm>
          <a:prstGeom prst="rect">
            <a:avLst/>
          </a:prstGeom>
          <a:noFill/>
          <a:ln>
            <a:noFill/>
          </a:ln>
        </p:spPr>
      </p:pic>
      <p:pic>
        <p:nvPicPr>
          <p:cNvPr id="211" name="Google Shape;211;p32"/>
          <p:cNvPicPr preferRelativeResize="0"/>
          <p:nvPr/>
        </p:nvPicPr>
        <p:blipFill>
          <a:blip r:embed="rId4">
            <a:alphaModFix/>
          </a:blip>
          <a:stretch>
            <a:fillRect/>
          </a:stretch>
        </p:blipFill>
        <p:spPr>
          <a:xfrm>
            <a:off x="5999900" y="1002000"/>
            <a:ext cx="3074500" cy="66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5" name="Shape 215"/>
        <p:cNvGrpSpPr/>
        <p:nvPr/>
      </p:nvGrpSpPr>
      <p:grpSpPr>
        <a:xfrm>
          <a:off x="0" y="0"/>
          <a:ext cx="0" cy="0"/>
          <a:chOff x="0" y="0"/>
          <a:chExt cx="0" cy="0"/>
        </a:xfrm>
      </p:grpSpPr>
      <p:sp>
        <p:nvSpPr>
          <p:cNvPr id="216" name="Google Shape;216;p33"/>
          <p:cNvSpPr/>
          <p:nvPr/>
        </p:nvSpPr>
        <p:spPr>
          <a:xfrm>
            <a:off x="0" y="0"/>
            <a:ext cx="91416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17" name="Google Shape;217;p33"/>
          <p:cNvSpPr/>
          <p:nvPr/>
        </p:nvSpPr>
        <p:spPr>
          <a:xfrm>
            <a:off x="0" y="0"/>
            <a:ext cx="9144000" cy="5143500"/>
          </a:xfrm>
          <a:prstGeom prst="rect">
            <a:avLst/>
          </a:prstGeom>
          <a:solidFill>
            <a:srgbClr val="AEAEAE">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Avenir"/>
                <a:ea typeface="Avenir"/>
                <a:cs typeface="Avenir"/>
                <a:sym typeface="Avenir"/>
              </a:rPr>
              <a:t> </a:t>
            </a:r>
            <a:endParaRPr b="0" i="0" sz="1400" u="none" cap="none" strike="noStrike">
              <a:solidFill>
                <a:schemeClr val="lt1"/>
              </a:solidFill>
              <a:latin typeface="Avenir"/>
              <a:ea typeface="Avenir"/>
              <a:cs typeface="Avenir"/>
              <a:sym typeface="Avenir"/>
            </a:endParaRPr>
          </a:p>
        </p:txBody>
      </p:sp>
      <p:sp>
        <p:nvSpPr>
          <p:cNvPr id="218" name="Google Shape;218;p33"/>
          <p:cNvSpPr/>
          <p:nvPr/>
        </p:nvSpPr>
        <p:spPr>
          <a:xfrm>
            <a:off x="2287" y="1"/>
            <a:ext cx="5200192" cy="4845925"/>
          </a:xfrm>
          <a:custGeom>
            <a:rect b="b" l="l" r="r" t="t"/>
            <a:pathLst>
              <a:path extrusionOk="0" h="4582435" w="4695433">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19" name="Google Shape;219;p33"/>
          <p:cNvSpPr txBox="1"/>
          <p:nvPr>
            <p:ph type="ctrTitle"/>
          </p:nvPr>
        </p:nvSpPr>
        <p:spPr>
          <a:xfrm>
            <a:off x="457200" y="223630"/>
            <a:ext cx="3223800" cy="6930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2970"/>
              <a:buFont typeface="Arial"/>
              <a:buNone/>
            </a:pPr>
            <a:r>
              <a:rPr lang="en" sz="2900"/>
              <a:t>Wald</a:t>
            </a:r>
            <a:r>
              <a:rPr lang="en" sz="2900"/>
              <a:t> Space</a:t>
            </a:r>
            <a:endParaRPr sz="2900"/>
          </a:p>
        </p:txBody>
      </p:sp>
      <p:sp>
        <p:nvSpPr>
          <p:cNvPr id="220" name="Google Shape;220;p33"/>
          <p:cNvSpPr txBox="1"/>
          <p:nvPr>
            <p:ph idx="1" type="subTitle"/>
          </p:nvPr>
        </p:nvSpPr>
        <p:spPr>
          <a:xfrm>
            <a:off x="369175" y="1002325"/>
            <a:ext cx="4182600" cy="1655100"/>
          </a:xfrm>
          <a:prstGeom prst="rect">
            <a:avLst/>
          </a:prstGeom>
          <a:noFill/>
          <a:ln>
            <a:noFill/>
          </a:ln>
        </p:spPr>
        <p:txBody>
          <a:bodyPr anchorCtr="0" anchor="t" bIns="34275" lIns="68575" spcFirstLastPara="1" rIns="68575" wrap="square" tIns="34275">
            <a:normAutofit/>
          </a:bodyPr>
          <a:lstStyle/>
          <a:p>
            <a:pPr indent="-323850" lvl="0" marL="457200" rtl="0" algn="l">
              <a:lnSpc>
                <a:spcPct val="115000"/>
              </a:lnSpc>
              <a:spcBef>
                <a:spcPts val="800"/>
              </a:spcBef>
              <a:spcAft>
                <a:spcPts val="0"/>
              </a:spcAft>
              <a:buSzPts val="1500"/>
              <a:buChar char="●"/>
            </a:pPr>
            <a:r>
              <a:rPr lang="en"/>
              <a:t>Alternative viewport of </a:t>
            </a:r>
            <a:r>
              <a:rPr lang="en"/>
              <a:t>phylogenetic</a:t>
            </a:r>
            <a:r>
              <a:rPr lang="en"/>
              <a:t> trees by regarding them as Markov models for sequence evolution</a:t>
            </a:r>
            <a:endParaRPr/>
          </a:p>
          <a:p>
            <a:pPr indent="-323850" lvl="0" marL="457200" rtl="0" algn="l">
              <a:lnSpc>
                <a:spcPct val="115000"/>
              </a:lnSpc>
              <a:spcBef>
                <a:spcPts val="0"/>
              </a:spcBef>
              <a:spcAft>
                <a:spcPts val="0"/>
              </a:spcAft>
              <a:buSzPts val="1500"/>
              <a:buChar char="●"/>
            </a:pPr>
            <a:r>
              <a:rPr lang="en"/>
              <a:t>Related to </a:t>
            </a:r>
            <a:r>
              <a:rPr i="1" lang="en"/>
              <a:t>edge-product space</a:t>
            </a:r>
            <a:r>
              <a:rPr lang="en"/>
              <a:t>, defining it as a quotient space which adds trees w/infinitely long edge to BHV tree space. </a:t>
            </a:r>
            <a:endParaRPr/>
          </a:p>
        </p:txBody>
      </p:sp>
      <p:pic>
        <p:nvPicPr>
          <p:cNvPr id="221" name="Google Shape;221;p33"/>
          <p:cNvPicPr preferRelativeResize="0"/>
          <p:nvPr/>
        </p:nvPicPr>
        <p:blipFill>
          <a:blip r:embed="rId3">
            <a:alphaModFix/>
          </a:blip>
          <a:stretch>
            <a:fillRect/>
          </a:stretch>
        </p:blipFill>
        <p:spPr>
          <a:xfrm>
            <a:off x="1307450" y="2657425"/>
            <a:ext cx="4973875" cy="223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lashVTI">
  <a:themeElements>
    <a:clrScheme name="AnalogousFromDarkSeedLeftStep">
      <a:dk1>
        <a:srgbClr val="000000"/>
      </a:dk1>
      <a:lt1>
        <a:srgbClr val="FFFFFF"/>
      </a:lt1>
      <a:dk2>
        <a:srgbClr val="181A32"/>
      </a:dk2>
      <a:lt2>
        <a:srgbClr val="F0F3F2"/>
      </a:lt2>
      <a:accent1>
        <a:srgbClr val="C34D8C"/>
      </a:accent1>
      <a:accent2>
        <a:srgbClr val="B13BAB"/>
      </a:accent2>
      <a:accent3>
        <a:srgbClr val="984DC3"/>
      </a:accent3>
      <a:accent4>
        <a:srgbClr val="553BB1"/>
      </a:accent4>
      <a:accent5>
        <a:srgbClr val="4D64C3"/>
      </a:accent5>
      <a:accent6>
        <a:srgbClr val="3B84B1"/>
      </a:accent6>
      <a:hlink>
        <a:srgbClr val="595CC7"/>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